
<file path=[Content_Types].xml><?xml version="1.0" encoding="utf-8"?>
<Types xmlns="http://schemas.openxmlformats.org/package/2006/content-types">
  <Override PartName="/ppt/charts/chart57.xml" ContentType="application/vnd.openxmlformats-officedocument.drawingml.chart+xml"/>
  <Override PartName="/ppt/slides/slide36.xml" ContentType="application/vnd.openxmlformats-officedocument.presentationml.slide+xml"/>
  <Override PartName="/ppt/charts/chart46.xml" ContentType="application/vnd.openxmlformats-officedocument.drawingml.chart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35.xml" ContentType="application/vnd.openxmlformats-officedocument.drawingml.char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theme/themeOverride1.xml" ContentType="application/vnd.openxmlformats-officedocument.themeOverride+xml"/>
  <Override PartName="/ppt/drawings/drawing17.xml" ContentType="application/vnd.openxmlformats-officedocument.drawingml.chartshapes+xml"/>
  <Override PartName="/ppt/diagrams/quickStyle17.xml" ContentType="application/vnd.openxmlformats-officedocument.drawingml.diagramStyle+xml"/>
  <Override PartName="/ppt/charts/chart60.xml" ContentType="application/vnd.openxmlformats-officedocument.drawingml.chart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hart29.xml" ContentType="application/vnd.openxmlformats-officedocument.drawingml.chart+xml"/>
  <Override PartName="/ppt/drawings/drawing3.xml" ContentType="application/vnd.openxmlformats-officedocument.drawingml.chartshapes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hart54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drawings/drawing18.xml" ContentType="application/vnd.openxmlformats-officedocument.drawingml.chartshapes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charts/chart50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Default Extension="wdp" ContentType="image/vnd.ms-photo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drawings/drawing14.xml" ContentType="application/vnd.openxmlformats-officedocument.drawingml.chartshapes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rawings/drawing8.xml" ContentType="application/vnd.openxmlformats-officedocument.drawingml.chartshapes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11.xml" ContentType="application/vnd.ms-office.drawingml.diagramDrawing+xml"/>
  <Override PartName="/ppt/drawings/drawing10.xml" ContentType="application/vnd.openxmlformats-officedocument.drawingml.chartshapes+xml"/>
  <Override PartName="/ppt/charts/chart59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charts/chart48.xml" ContentType="application/vnd.openxmlformats-officedocument.drawingml.char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diagrams/data15.xml" ContentType="application/vnd.openxmlformats-officedocument.drawingml.diagramData+xml"/>
  <Override PartName="/ppt/charts/chart55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charts/chart26.xml" ContentType="application/vnd.openxmlformats-officedocument.drawingml.chart+xml"/>
  <Override PartName="/ppt/charts/chart44.xml" ContentType="application/vnd.openxmlformats-officedocument.drawingml.chart+xml"/>
  <Override PartName="/ppt/diagrams/data11.xml" ContentType="application/vnd.openxmlformats-officedocument.drawingml.diagramData+xml"/>
  <Override PartName="/ppt/drawings/drawing19.xml" ContentType="application/vnd.openxmlformats-officedocument.drawingml.chartshapes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drawings/drawing15.xml" ContentType="application/vnd.openxmlformats-officedocument.drawingml.chartshapes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rawings/drawing9.xml" ContentType="application/vnd.openxmlformats-officedocument.drawingml.chartshapes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charts/style3.xml" ContentType="application/vnd.ms-office.chartstyl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charts/chart49.xml" ContentType="application/vnd.openxmlformats-officedocument.drawingml.chart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charts/chart27.xml" ContentType="application/vnd.openxmlformats-officedocument.drawingml.chart+xml"/>
  <Override PartName="/ppt/drawings/drawing1.xml" ContentType="application/vnd.openxmlformats-officedocument.drawingml.chartshapes+xml"/>
  <Override PartName="/ppt/charts/chart38.xml" ContentType="application/vnd.openxmlformats-officedocument.drawingml.chart+xml"/>
  <Override PartName="/ppt/diagrams/colors10.xml" ContentType="application/vnd.openxmlformats-officedocument.drawingml.diagramColors+xml"/>
  <Override PartName="/ppt/charts/chart56.xml" ContentType="application/vnd.openxmlformats-officedocument.drawingml.char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activeX/activeX1.xml" ContentType="application/vnd.ms-office.activeX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drawings/drawing16.xml" ContentType="application/vnd.openxmlformats-officedocument.drawingml.chartshapes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rawing13.xml" ContentType="application/vnd.ms-office.drawingml.diagramDrawing+xml"/>
  <Override PartName="/ppt/drawings/drawing12.xml" ContentType="application/vnd.openxmlformats-officedocument.drawingml.chartshape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rawings/drawing6.xml" ContentType="application/vnd.openxmlformats-officedocument.drawingml.chartshape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charts/style4.xml" ContentType="application/vnd.ms-office.chartstyle+xml"/>
  <Override PartName="/ppt/slides/slide29.xml" ContentType="application/vnd.openxmlformats-officedocument.presentationml.slide+xml"/>
  <Override PartName="/ppt/charts/chart39.xml" ContentType="application/vnd.openxmlformats-officedocument.drawingml.chart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charts/chart28.xml" ContentType="application/vnd.openxmlformats-officedocument.drawingml.chart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slides/slide32.xml" ContentType="application/vnd.openxmlformats-officedocument.presentationml.slide+xml"/>
  <Override PartName="/ppt/charts/chart42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charts/chart31.xml" ContentType="application/vnd.openxmlformats-officedocument.drawingml.char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rawings/drawing13.xml" ContentType="application/vnd.openxmlformats-officedocument.drawingml.chartshape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rawings/drawing7.xml" ContentType="application/vnd.openxmlformats-officedocument.drawingml.chartshapes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12.xml" ContentType="application/vnd.openxmlformats-officedocument.drawingml.diagramColors+xml"/>
  <Override PartName="/ppt/charts/chart58.xml" ContentType="application/vnd.openxmlformats-officedocument.drawingml.chart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9"/>
  </p:notesMasterIdLst>
  <p:sldIdLst>
    <p:sldId id="256" r:id="rId2"/>
    <p:sldId id="257" r:id="rId3"/>
    <p:sldId id="258" r:id="rId4"/>
    <p:sldId id="286" r:id="rId5"/>
    <p:sldId id="259" r:id="rId6"/>
    <p:sldId id="28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93" r:id="rId17"/>
    <p:sldId id="294" r:id="rId18"/>
    <p:sldId id="269" r:id="rId19"/>
    <p:sldId id="295" r:id="rId20"/>
    <p:sldId id="296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97" r:id="rId35"/>
    <p:sldId id="298" r:id="rId36"/>
    <p:sldId id="283" r:id="rId37"/>
    <p:sldId id="284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EBE9B"/>
    <a:srgbClr val="3E494F"/>
    <a:srgbClr val="0A7D90"/>
    <a:srgbClr val="05576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689" autoAdjust="0"/>
    <p:restoredTop sz="94660"/>
  </p:normalViewPr>
  <p:slideViewPr>
    <p:cSldViewPr snapToGrid="0">
      <p:cViewPr>
        <p:scale>
          <a:sx n="75" d="100"/>
          <a:sy n="75" d="100"/>
        </p:scale>
        <p:origin x="-2028" y="-9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1"/>
  <ax:ocxPr ax:name="Size" ax:value="22569;15055"/>
  <ax:ocxPr ax:name="FontName" ax:value="Arial"/>
  <ax:ocxPr ax:name="FontHeight" ax:value="285"/>
  <ax:ocxPr ax:name="FontCharSet" ax:value="204"/>
  <ax:ocxPr ax:name="FontPitchAndFamily" ax:value="2"/>
</ax:ocx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6.xlsx"/><Relationship Id="rId1" Type="http://schemas.openxmlformats.org/officeDocument/2006/relationships/themeOverride" Target="../theme/themeOverride1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1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4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35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36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37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38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40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41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42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Office_Excel43.xlsx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Office_Excel44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_____Microsoft_Office_Excel45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_____Microsoft_Office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7.xlsx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_____Microsoft_Office_Excel48.xlsx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_____Microsoft_Office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_____Microsoft_Office_Excel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4.xlsx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_____Microsoft_Office_Excel55.xlsx"/></Relationships>
</file>

<file path=ppt/charts/_rels/chart56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8.xlsx"/></Relationships>
</file>

<file path=ppt/charts/_rels/chart59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60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60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1.6975308641975606E-2"/>
          <c:y val="3.086635926983939E-2"/>
          <c:w val="0.9609529017206091"/>
          <c:h val="0.7680791911025346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dLbl>
              <c:idx val="0"/>
              <c:layout>
                <c:manualLayout>
                  <c:x val="-2.58900797122582E-2"/>
                  <c:y val="7.2561850407174841E-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420119,48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D54-4811-9B17-85FDB63560DA}"/>
                </c:ext>
              </c:extLst>
            </c:dLbl>
            <c:dLbl>
              <c:idx val="1"/>
              <c:layout>
                <c:manualLayout>
                  <c:x val="-6.2906831402336806E-3"/>
                  <c:y val="-5.9821360229393734E-3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i="0" baseline="0" dirty="0">
                        <a:effectLst/>
                      </a:rPr>
                      <a:t>408856,75</a:t>
                    </a:r>
                    <a:endParaRPr lang="en-US" sz="1100" b="1" dirty="0">
                      <a:effectLst/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D54-4811-9B17-85FDB63560DA}"/>
                </c:ext>
              </c:extLst>
            </c:dLbl>
            <c:dLbl>
              <c:idx val="2"/>
              <c:layout>
                <c:manualLayout>
                  <c:x val="-2.1604998144973415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54-4811-9B17-85FDB63560DA}"/>
                </c:ext>
              </c:extLst>
            </c:dLbl>
            <c:dLbl>
              <c:idx val="3"/>
              <c:layout>
                <c:manualLayout>
                  <c:x val="-2.315837077738956E-2"/>
                  <c:y val="1.3118523832506907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438056,31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D54-4811-9B17-85FDB63560DA}"/>
                </c:ext>
              </c:extLst>
            </c:dLbl>
            <c:dLbl>
              <c:idx val="4"/>
              <c:layout>
                <c:manualLayout>
                  <c:x val="-1.3892330859156195E-2"/>
                  <c:y val="5.6119986504886733E-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443297,13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D54-4811-9B17-85FDB63560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(отчет)</c:v>
                </c:pt>
                <c:pt idx="1">
                  <c:v>2022 год*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420119.48000000021</c:v>
                </c:pt>
                <c:pt idx="1">
                  <c:v>408856.75</c:v>
                </c:pt>
                <c:pt idx="2" formatCode="0.00">
                  <c:v>482784.3</c:v>
                </c:pt>
                <c:pt idx="3">
                  <c:v>438056.31</c:v>
                </c:pt>
                <c:pt idx="4">
                  <c:v>443297.13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D54-4811-9B17-85FDB63560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dLbl>
              <c:idx val="0"/>
              <c:layout>
                <c:manualLayout>
                  <c:x val="2.6386111244651688E-2"/>
                  <c:y val="-6.1672525156177592E-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408358,97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ED54-4811-9B17-85FDB63560DA}"/>
                </c:ext>
              </c:extLst>
            </c:dLbl>
            <c:dLbl>
              <c:idx val="1"/>
              <c:layout>
                <c:manualLayout>
                  <c:x val="3.2340031729243761E-2"/>
                  <c:y val="-7.9300985050547983E-3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i="0" baseline="0" dirty="0">
                        <a:effectLst/>
                      </a:rPr>
                      <a:t>408856,75</a:t>
                    </a:r>
                    <a:endParaRPr lang="en-US" sz="1100" b="1" dirty="0">
                      <a:effectLst/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D54-4811-9B17-85FDB63560DA}"/>
                </c:ext>
              </c:extLst>
            </c:dLbl>
            <c:dLbl>
              <c:idx val="2"/>
              <c:layout>
                <c:manualLayout>
                  <c:x val="3.086073235966663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i="0" baseline="0" dirty="0">
                        <a:effectLst/>
                      </a:rPr>
                      <a:t>482784,30</a:t>
                    </a:r>
                    <a:endParaRPr lang="en-US" sz="1100" b="1" dirty="0">
                      <a:effectLst/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ED54-4811-9B17-85FDB63560DA}"/>
                </c:ext>
              </c:extLst>
            </c:dLbl>
            <c:dLbl>
              <c:idx val="3"/>
              <c:layout>
                <c:manualLayout>
                  <c:x val="3.7037037037037292E-2"/>
                  <c:y val="2.8060326608944646E-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438056,31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ED54-4811-9B17-85FDB63560DA}"/>
                </c:ext>
              </c:extLst>
            </c:dLbl>
            <c:dLbl>
              <c:idx val="4"/>
              <c:layout>
                <c:manualLayout>
                  <c:x val="3.5493705647905292E-2"/>
                  <c:y val="5.6120653217889786E-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443297,13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ED54-4811-9B17-85FDB63560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(отчет)</c:v>
                </c:pt>
                <c:pt idx="1">
                  <c:v>2022 год*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408358.9700000002</c:v>
                </c:pt>
                <c:pt idx="1">
                  <c:v>408856.75</c:v>
                </c:pt>
                <c:pt idx="2" formatCode="0.00">
                  <c:v>482784.3</c:v>
                </c:pt>
                <c:pt idx="3">
                  <c:v>438056.31</c:v>
                </c:pt>
                <c:pt idx="4">
                  <c:v>443297.13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D54-4811-9B17-85FDB63560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(профицит)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dLbl>
              <c:idx val="1"/>
              <c:layout>
                <c:manualLayout>
                  <c:x val="1.0802469135802633E-2"/>
                  <c:y val="3.6280925203587412E-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ED54-4811-9B17-85FDB63560DA}"/>
                </c:ext>
              </c:extLst>
            </c:dLbl>
            <c:dLbl>
              <c:idx val="2"/>
              <c:layout>
                <c:manualLayout>
                  <c:x val="1.6975308641975512E-2"/>
                  <c:y val="-1.088427756107622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ED54-4811-9B17-85FDB63560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(отчет)</c:v>
                </c:pt>
                <c:pt idx="1">
                  <c:v>2022 год*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11760.51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D54-4811-9B17-85FDB63560DA}"/>
            </c:ext>
          </c:extLst>
        </c:ser>
        <c:gapWidth val="100"/>
        <c:overlap val="-24"/>
        <c:axId val="161843072"/>
        <c:axId val="161844608"/>
      </c:barChart>
      <c:catAx>
        <c:axId val="161843072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1844608"/>
        <c:crosses val="autoZero"/>
        <c:auto val="1"/>
        <c:lblAlgn val="ctr"/>
        <c:lblOffset val="100"/>
      </c:catAx>
      <c:valAx>
        <c:axId val="1618446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184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9B-4376-9270-C20428FB0316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0.24000000000000021</c:v>
                </c:pt>
                <c:pt idx="1">
                  <c:v>0.76000000000000645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9B-4376-9270-C20428FB0316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E9-4165-B471-1AF16CAB19EC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0.24000000000000021</c:v>
                </c:pt>
                <c:pt idx="1">
                  <c:v>0.76000000000000856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E9-4165-B471-1AF16CAB19EC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DD-4CD3-8326-A3CB8AEB01B2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9.0000000000000024E-2</c:v>
                </c:pt>
                <c:pt idx="1">
                  <c:v>0.91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DD-4CD3-8326-A3CB8AEB01B2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B2-48DD-BC6D-B67184F304FA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B2-48DD-BC6D-B67184F304FA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A1-4FA4-9CB9-653EFAB7B666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A1-4FA4-9CB9-653EFAB7B666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2.456723332505634E-2"/>
          <c:y val="0"/>
          <c:w val="0.95309891819761972"/>
          <c:h val="0.8290116684565919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-3.4263548317579856E-2"/>
                  <c:y val="-0.1794327405985413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DC-4948-8804-794EF803FB82}"/>
                </c:ext>
              </c:extLst>
            </c:dLbl>
            <c:dLbl>
              <c:idx val="1"/>
              <c:layout>
                <c:manualLayout>
                  <c:x val="-2.6305936742035782E-2"/>
                  <c:y val="-0.1958137383277556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DC-4948-8804-794EF803FB82}"/>
                </c:ext>
              </c:extLst>
            </c:dLbl>
            <c:dLbl>
              <c:idx val="2"/>
              <c:layout>
                <c:manualLayout>
                  <c:x val="-1.9922181887582727E-2"/>
                  <c:y val="-0.2423594572195883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DC-4948-8804-794EF803FB82}"/>
                </c:ext>
              </c:extLst>
            </c:dLbl>
            <c:dLbl>
              <c:idx val="3"/>
              <c:layout>
                <c:manualLayout>
                  <c:x val="-1.4280597498787581E-2"/>
                  <c:y val="-0.2812343176199311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DC-4948-8804-794EF803FB82}"/>
                </c:ext>
              </c:extLst>
            </c:dLbl>
            <c:dLbl>
              <c:idx val="4"/>
              <c:layout>
                <c:manualLayout>
                  <c:x val="-8.9336251893819673E-3"/>
                  <c:y val="-0.3516660512072226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DC-4948-8804-794EF803FB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(отчет)</c:v>
                </c:pt>
                <c:pt idx="1">
                  <c:v>2022 *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6092.5</c:v>
                </c:pt>
                <c:pt idx="1">
                  <c:v>6297</c:v>
                </c:pt>
                <c:pt idx="2">
                  <c:v>6557</c:v>
                </c:pt>
                <c:pt idx="3" formatCode="General">
                  <c:v>6840</c:v>
                </c:pt>
                <c:pt idx="4" formatCode="General">
                  <c:v>7219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6DC-4948-8804-794EF803FB82}"/>
            </c:ext>
          </c:extLst>
        </c:ser>
        <c:shape val="box"/>
        <c:axId val="165835136"/>
        <c:axId val="165836672"/>
        <c:axId val="0"/>
      </c:bar3DChart>
      <c:catAx>
        <c:axId val="16583513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5836672"/>
        <c:crosses val="autoZero"/>
        <c:auto val="1"/>
        <c:lblAlgn val="ctr"/>
        <c:lblOffset val="100"/>
      </c:catAx>
      <c:valAx>
        <c:axId val="165836672"/>
        <c:scaling>
          <c:orientation val="minMax"/>
        </c:scaling>
        <c:delete val="1"/>
        <c:axPos val="l"/>
        <c:numFmt formatCode="General" sourceLinked="1"/>
        <c:tickLblPos val="none"/>
        <c:crossAx val="1658351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92-4B9E-8793-4E0DEC5BF5CA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0.33000000000000468</c:v>
                </c:pt>
                <c:pt idx="1">
                  <c:v>0.67000000000001014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92-4B9E-8793-4E0DEC5BF5CA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17-4721-BAA0-95E5D32CA820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0.30000000000000032</c:v>
                </c:pt>
                <c:pt idx="1">
                  <c:v>0.70000000000000062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17-4721-BAA0-95E5D32CA820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CE-493B-9615-F9AB097E5B6D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0.30000000000000032</c:v>
                </c:pt>
                <c:pt idx="1">
                  <c:v>0.70000000000000062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CE-493B-9615-F9AB097E5B6D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2.456723332505634E-2"/>
          <c:y val="0"/>
          <c:w val="0.95309891819761972"/>
          <c:h val="0.8290116684565919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-3.0132302119332179E-2"/>
                  <c:y val="-0.2734615753753344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44-4539-8FFC-3B3E7EE05B83}"/>
                </c:ext>
              </c:extLst>
            </c:dLbl>
            <c:dLbl>
              <c:idx val="1"/>
              <c:layout>
                <c:manualLayout>
                  <c:x val="-2.6305910917266966E-2"/>
                  <c:y val="-0.227156783437307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44-4539-8FFC-3B3E7EE05B83}"/>
                </c:ext>
              </c:extLst>
            </c:dLbl>
            <c:dLbl>
              <c:idx val="2"/>
              <c:layout>
                <c:manualLayout>
                  <c:x val="-3.8512596546196522E-2"/>
                  <c:y val="-0.2945976554466303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44-4539-8FFC-3B3E7EE05B83}"/>
                </c:ext>
              </c:extLst>
            </c:dLbl>
            <c:dLbl>
              <c:idx val="3"/>
              <c:layout>
                <c:manualLayout>
                  <c:x val="-2.6674139671899102E-2"/>
                  <c:y val="-0.3334725440460686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44-4539-8FFC-3B3E7EE05B83}"/>
                </c:ext>
              </c:extLst>
            </c:dLbl>
            <c:dLbl>
              <c:idx val="4"/>
              <c:layout>
                <c:manualLayout>
                  <c:x val="-2.9589555054752883E-2"/>
                  <c:y val="-0.358631109892369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44-4539-8FFC-3B3E7EE05B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(отчет)</c:v>
                </c:pt>
                <c:pt idx="1">
                  <c:v>2022 *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34033.269999999997</c:v>
                </c:pt>
                <c:pt idx="1">
                  <c:v>25606</c:v>
                </c:pt>
                <c:pt idx="2">
                  <c:v>38271</c:v>
                </c:pt>
                <c:pt idx="3" formatCode="General">
                  <c:v>39552.450000000012</c:v>
                </c:pt>
                <c:pt idx="4" formatCode="General">
                  <c:v>41181.69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A44-4539-8FFC-3B3E7EE05B83}"/>
            </c:ext>
          </c:extLst>
        </c:ser>
        <c:shape val="box"/>
        <c:axId val="166054144"/>
        <c:axId val="166076416"/>
        <c:axId val="0"/>
      </c:bar3DChart>
      <c:catAx>
        <c:axId val="16605414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6076416"/>
        <c:crosses val="autoZero"/>
        <c:auto val="1"/>
        <c:lblAlgn val="ctr"/>
        <c:lblOffset val="100"/>
      </c:catAx>
      <c:valAx>
        <c:axId val="166076416"/>
        <c:scaling>
          <c:orientation val="minMax"/>
        </c:scaling>
        <c:delete val="1"/>
        <c:axPos val="l"/>
        <c:numFmt formatCode="General" sourceLinked="1"/>
        <c:tickLblPos val="none"/>
        <c:crossAx val="1660541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2023 год</a:t>
            </a:r>
          </a:p>
        </c:rich>
      </c:tx>
      <c:layout>
        <c:manualLayout>
          <c:xMode val="edge"/>
          <c:yMode val="edge"/>
          <c:x val="0.32380628620802027"/>
          <c:y val="1.7421177108535954E-2"/>
        </c:manualLayout>
      </c:layout>
    </c:title>
    <c:plotArea>
      <c:layout>
        <c:manualLayout>
          <c:layoutTarget val="inner"/>
          <c:xMode val="edge"/>
          <c:yMode val="edge"/>
          <c:x val="0.22768412340927532"/>
          <c:y val="0.10622161123767809"/>
          <c:w val="0.56893683237115911"/>
          <c:h val="0.570595299991922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"/>
          <c:dPt>
            <c:idx val="2"/>
            <c:explosion val="16"/>
            <c:extLst xmlns:c16r2="http://schemas.microsoft.com/office/drawing/2015/06/chart">
              <c:ext xmlns:c16="http://schemas.microsoft.com/office/drawing/2014/chart" uri="{C3380CC4-5D6E-409C-BE32-E72D297353CC}">
                <c16:uniqueId val="{00000001-AB33-4016-BF60-6823E87CEB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77867,1тыс. рублей</c:v>
                </c:pt>
                <c:pt idx="1">
                  <c:v>Неналоговые доходы 16360,8тыс. рублей</c:v>
                </c:pt>
                <c:pt idx="2">
                  <c:v>Безвозмездные поступления 388556,4тыс.руб.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0.161</c:v>
                </c:pt>
                <c:pt idx="1">
                  <c:v>3.4000000000000002E-2</c:v>
                </c:pt>
                <c:pt idx="2">
                  <c:v>0.80500000000000005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33-4016-BF60-6823E87CEB76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9.1406798558457986E-2"/>
          <c:y val="0.71511046224444275"/>
          <c:w val="0.86711865144912581"/>
          <c:h val="0.2150300980240549"/>
        </c:manualLayout>
      </c:layout>
      <c:txPr>
        <a:bodyPr/>
        <a:lstStyle/>
        <a:p>
          <a:pPr>
            <a:defRPr sz="13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69-4D6D-9D9D-D2E36A7C41BF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0.12000000000000002</c:v>
                </c:pt>
                <c:pt idx="1">
                  <c:v>0.88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69-4D6D-9D9D-D2E36A7C41BF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B1-4B27-A82A-7F0081BADB0C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0.13</c:v>
                </c:pt>
                <c:pt idx="1">
                  <c:v>0.87000000000000766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B1-4B27-A82A-7F0081BADB0C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9E-48D6-9DFB-7C2FD313EA43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0.12000000000000002</c:v>
                </c:pt>
                <c:pt idx="1">
                  <c:v>0.78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9E-48D6-9DFB-7C2FD313EA43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2.456723332505634E-2"/>
          <c:y val="0"/>
          <c:w val="0.95309891819761972"/>
          <c:h val="0.8290116684565919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-3.6329084606736887E-2"/>
                  <c:y val="-0.2908743401659014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2B-4339-A945-F30AB5E6F864}"/>
                </c:ext>
              </c:extLst>
            </c:dLbl>
            <c:dLbl>
              <c:idx val="1"/>
              <c:layout>
                <c:manualLayout>
                  <c:x val="-2.0109128429862243E-2"/>
                  <c:y val="-0.2027789127305133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2B-4339-A945-F30AB5E6F864}"/>
                </c:ext>
              </c:extLst>
            </c:dLbl>
            <c:dLbl>
              <c:idx val="2"/>
              <c:layout>
                <c:manualLayout>
                  <c:x val="-3.8512596546196522E-2"/>
                  <c:y val="-0.2945976554466303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2B-4339-A945-F30AB5E6F864}"/>
                </c:ext>
              </c:extLst>
            </c:dLbl>
            <c:dLbl>
              <c:idx val="3"/>
              <c:layout>
                <c:manualLayout>
                  <c:x val="-2.6674139671899102E-2"/>
                  <c:y val="-0.3334725440460686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2B-4339-A945-F30AB5E6F864}"/>
                </c:ext>
              </c:extLst>
            </c:dLbl>
            <c:dLbl>
              <c:idx val="4"/>
              <c:layout>
                <c:manualLayout>
                  <c:x val="-2.5458366729816405E-2"/>
                  <c:y val="-0.3864915335572772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2B-4339-A945-F30AB5E6F8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(отчет)</c:v>
                </c:pt>
                <c:pt idx="1">
                  <c:v>2022 *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7978.38</c:v>
                </c:pt>
                <c:pt idx="1">
                  <c:v>7160</c:v>
                </c:pt>
                <c:pt idx="2">
                  <c:v>7598</c:v>
                </c:pt>
                <c:pt idx="3" formatCode="General">
                  <c:v>7993.1</c:v>
                </c:pt>
                <c:pt idx="4" formatCode="General">
                  <c:v>8416.7300000000068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02B-4339-A945-F30AB5E6F864}"/>
            </c:ext>
          </c:extLst>
        </c:ser>
        <c:shape val="box"/>
        <c:axId val="166263808"/>
        <c:axId val="165610240"/>
        <c:axId val="0"/>
      </c:bar3DChart>
      <c:catAx>
        <c:axId val="16626380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5610240"/>
        <c:crosses val="autoZero"/>
        <c:auto val="1"/>
        <c:lblAlgn val="ctr"/>
        <c:lblOffset val="100"/>
      </c:catAx>
      <c:valAx>
        <c:axId val="165610240"/>
        <c:scaling>
          <c:orientation val="minMax"/>
        </c:scaling>
        <c:delete val="1"/>
        <c:axPos val="l"/>
        <c:numFmt formatCode="General" sourceLinked="1"/>
        <c:tickLblPos val="none"/>
        <c:crossAx val="1662638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2024 год</a:t>
            </a:r>
          </a:p>
        </c:rich>
      </c:tx>
      <c:layout>
        <c:manualLayout>
          <c:xMode val="edge"/>
          <c:yMode val="edge"/>
          <c:x val="4.1907455260528262E-2"/>
          <c:y val="8.2632181847703115E-2"/>
        </c:manualLayout>
      </c:layout>
    </c:title>
    <c:plotArea>
      <c:layout>
        <c:manualLayout>
          <c:layoutTarget val="inner"/>
          <c:xMode val="edge"/>
          <c:yMode val="edge"/>
          <c:x val="4.4431501060186833E-2"/>
          <c:y val="0.16074041596882541"/>
          <c:w val="0.67383341452287315"/>
          <c:h val="0.4329353259028244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5"/>
          <c:dPt>
            <c:idx val="1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C8-4FDE-A10E-7F0CB2D51AAA}"/>
              </c:ext>
            </c:extLst>
          </c:dPt>
          <c:dPt>
            <c:idx val="3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C8-4FDE-A10E-7F0CB2D51AAA}"/>
              </c:ext>
            </c:extLst>
          </c:dPt>
          <c:dPt>
            <c:idx val="4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C8-4FDE-A10E-7F0CB2D51AA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27,8%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EC8-4FDE-A10E-7F0CB2D51AAA}"/>
                </c:ext>
              </c:extLst>
            </c:dLbl>
            <c:dLbl>
              <c:idx val="1"/>
              <c:layout>
                <c:manualLayout>
                  <c:x val="-3.3821452803320232E-2"/>
                  <c:y val="-4.087621700569868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C8-4FDE-A10E-7F0CB2D51AAA}"/>
                </c:ext>
              </c:extLst>
            </c:dLbl>
            <c:dLbl>
              <c:idx val="2"/>
              <c:layout>
                <c:manualLayout>
                  <c:x val="-6.5608335184979452E-2"/>
                  <c:y val="-1.572898150205532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66,0%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EC8-4FDE-A10E-7F0CB2D51AAA}"/>
                </c:ext>
              </c:extLst>
            </c:dLbl>
            <c:dLbl>
              <c:idx val="3"/>
              <c:layout>
                <c:manualLayout>
                  <c:x val="-0.11777849965338805"/>
                  <c:y val="-3.363209958808956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C8-4FDE-A10E-7F0CB2D51AAA}"/>
                </c:ext>
              </c:extLst>
            </c:dLbl>
            <c:dLbl>
              <c:idx val="4"/>
              <c:layout>
                <c:manualLayout>
                  <c:x val="3.7064284523941782E-2"/>
                  <c:y val="-5.436270969892244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C8-4FDE-A10E-7F0CB2D51A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 4545,99 тыс. рублей</c:v>
                </c:pt>
                <c:pt idx="1">
                  <c:v>Платежи при пользовании природными ресурсами 254 тыс. рублей</c:v>
                </c:pt>
                <c:pt idx="2">
                  <c:v>Доходы от оказания платных услуг и компенсации затрат государства 10765,86 тыс. рублей</c:v>
                </c:pt>
                <c:pt idx="3">
                  <c:v>Доходы от продажи материальных и нематериальных активов 402,5 тыс. рублей</c:v>
                </c:pt>
                <c:pt idx="4">
                  <c:v>Штрафы, санкции, возмещение ущерба 351,5 тыс.рублей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0.27800000000000002</c:v>
                </c:pt>
                <c:pt idx="1">
                  <c:v>1.6000000000000021E-2</c:v>
                </c:pt>
                <c:pt idx="2">
                  <c:v>0.66000000000000103</c:v>
                </c:pt>
                <c:pt idx="3">
                  <c:v>2.5000000000000001E-2</c:v>
                </c:pt>
                <c:pt idx="4">
                  <c:v>2.1000000000000012E-2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EC8-4FDE-A10E-7F0CB2D51AAA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24033471417E-2"/>
          <c:y val="0.59632890405864258"/>
          <c:w val="0.87095123130036756"/>
          <c:h val="0.34301927870732246"/>
        </c:manualLayout>
      </c:layout>
      <c:txPr>
        <a:bodyPr/>
        <a:lstStyle/>
        <a:p>
          <a:pPr>
            <a:defRPr sz="105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2025 год</a:t>
            </a:r>
          </a:p>
        </c:rich>
      </c:tx>
      <c:layout>
        <c:manualLayout>
          <c:xMode val="edge"/>
          <c:yMode val="edge"/>
          <c:x val="5.4988720787952049E-2"/>
          <c:y val="4.2961758337705783E-2"/>
        </c:manualLayout>
      </c:layout>
    </c:title>
    <c:plotArea>
      <c:layout>
        <c:manualLayout>
          <c:layoutTarget val="inner"/>
          <c:xMode val="edge"/>
          <c:yMode val="edge"/>
          <c:x val="5.2907962370523698E-2"/>
          <c:y val="0.12494447286207394"/>
          <c:w val="0.6484893758095166"/>
          <c:h val="0.467549272935000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2025год</c:v>
                </c:pt>
              </c:strCache>
            </c:strRef>
          </c:tx>
          <c:explosion val="5"/>
          <c:dPt>
            <c:idx val="1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455-42D7-94D2-EFA95FBE0D32}"/>
              </c:ext>
            </c:extLst>
          </c:dPt>
          <c:dPt>
            <c:idx val="3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455-42D7-94D2-EFA95FBE0D32}"/>
              </c:ext>
            </c:extLst>
          </c:dPt>
          <c:dLbls>
            <c:dLbl>
              <c:idx val="1"/>
              <c:layout>
                <c:manualLayout>
                  <c:x val="-2.9982468795703866E-2"/>
                  <c:y val="-1.1679616025501439E-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55-42D7-94D2-EFA95FBE0D32}"/>
                </c:ext>
              </c:extLst>
            </c:dLbl>
            <c:dLbl>
              <c:idx val="2"/>
              <c:layout>
                <c:manualLayout>
                  <c:x val="-2.9815889332529995E-2"/>
                  <c:y val="-4.247392071712850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66,8%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455-42D7-94D2-EFA95FBE0D32}"/>
                </c:ext>
              </c:extLst>
            </c:dLbl>
            <c:dLbl>
              <c:idx val="3"/>
              <c:layout>
                <c:manualLayout>
                  <c:x val="-0.10174503671454521"/>
                  <c:y val="-4.260407009692480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455-42D7-94D2-EFA95FBE0D32}"/>
                </c:ext>
              </c:extLst>
            </c:dLbl>
            <c:dLbl>
              <c:idx val="4"/>
              <c:layout>
                <c:manualLayout>
                  <c:x val="3.276735453466724E-2"/>
                  <c:y val="-3.926006783791614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2,1</a:t>
                    </a:r>
                  </a:p>
                  <a:p>
                    <a:r>
                      <a:rPr lang="en-US" dirty="0"/>
                      <a:t>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455-42D7-94D2-EFA95FBE0D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 4586,59 тыс. рублей</c:v>
                </c:pt>
                <c:pt idx="1">
                  <c:v>Платежи при пользовании природными ресурсами 254 тыс. рублей</c:v>
                </c:pt>
                <c:pt idx="2">
                  <c:v>Доходы от оказания платных услуг и компенсации затрат государства 11240,33 тыс. рублей</c:v>
                </c:pt>
                <c:pt idx="3">
                  <c:v>Доходы от продажи материальных и нематериальных активов 402,5 тыс. рублей</c:v>
                </c:pt>
                <c:pt idx="4">
                  <c:v>Штрафы, санкции, возмещение ущерба 351,5 тыс.рублей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0.27200000000000002</c:v>
                </c:pt>
                <c:pt idx="1">
                  <c:v>1.4999999999999998E-2</c:v>
                </c:pt>
                <c:pt idx="2">
                  <c:v>0.66800000000000104</c:v>
                </c:pt>
                <c:pt idx="3">
                  <c:v>2.4E-2</c:v>
                </c:pt>
                <c:pt idx="4">
                  <c:v>2.1000000000000012E-2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455-42D7-94D2-EFA95FBE0D32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24033471417E-2"/>
          <c:y val="0.6266454059672516"/>
          <c:w val="0.92426666600814666"/>
          <c:h val="0.33514854032396352"/>
        </c:manualLayout>
      </c:layout>
      <c:txPr>
        <a:bodyPr/>
        <a:lstStyle/>
        <a:p>
          <a:pPr>
            <a:defRPr sz="105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2023 год</a:t>
            </a:r>
          </a:p>
        </c:rich>
      </c:tx>
      <c:layout>
        <c:manualLayout>
          <c:xMode val="edge"/>
          <c:yMode val="edge"/>
          <c:x val="0.12681013761461277"/>
          <c:y val="8.4662679756449949E-2"/>
        </c:manualLayout>
      </c:layout>
    </c:title>
    <c:plotArea>
      <c:layout>
        <c:manualLayout>
          <c:layoutTarget val="inner"/>
          <c:xMode val="edge"/>
          <c:yMode val="edge"/>
          <c:x val="3.2457774175615788E-2"/>
          <c:y val="0.15446166550600066"/>
          <c:w val="0.57188694406777607"/>
          <c:h val="0.4474099761273138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5"/>
          <c:dPt>
            <c:idx val="0"/>
            <c:spPr>
              <a:solidFill>
                <a:srgbClr val="1EBE9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371-4BF5-8765-CE5B950341F9}"/>
              </c:ext>
            </c:extLst>
          </c:dPt>
          <c:dPt>
            <c:idx val="1"/>
            <c:spPr>
              <a:solidFill>
                <a:srgbClr val="E7644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71-4BF5-8765-CE5B950341F9}"/>
              </c:ext>
            </c:extLst>
          </c:dPt>
          <c:dPt>
            <c:idx val="2"/>
            <c:spPr>
              <a:solidFill>
                <a:srgbClr val="FD868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371-4BF5-8765-CE5B950341F9}"/>
              </c:ext>
            </c:extLst>
          </c:dPt>
          <c:dPt>
            <c:idx val="3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71-4BF5-8765-CE5B950341F9}"/>
              </c:ext>
            </c:extLst>
          </c:dPt>
          <c:dPt>
            <c:idx val="4"/>
            <c:spPr>
              <a:solidFill>
                <a:srgbClr val="7162F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371-4BF5-8765-CE5B950341F9}"/>
              </c:ext>
            </c:extLst>
          </c:dPt>
          <c:dPt>
            <c:idx val="5"/>
            <c:spPr>
              <a:solidFill>
                <a:srgbClr val="E76445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371-4BF5-8765-CE5B950341F9}"/>
              </c:ext>
            </c:extLst>
          </c:dPt>
          <c:dLbls>
            <c:dLbl>
              <c:idx val="0"/>
              <c:layout>
                <c:manualLayout>
                  <c:x val="-3.4718364626152715E-7"/>
                  <c:y val="-1.29050701683553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27,5%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371-4BF5-8765-CE5B950341F9}"/>
                </c:ext>
              </c:extLst>
            </c:dLbl>
            <c:dLbl>
              <c:idx val="1"/>
              <c:layout>
                <c:manualLayout>
                  <c:x val="-3.4744056215976087E-2"/>
                  <c:y val="2.1406835554857101E-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71-4BF5-8765-CE5B950341F9}"/>
                </c:ext>
              </c:extLst>
            </c:dLbl>
            <c:dLbl>
              <c:idx val="2"/>
              <c:layout>
                <c:manualLayout>
                  <c:x val="-4.7971405954893902E-2"/>
                  <c:y val="-1.35242425638343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62,4%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371-4BF5-8765-CE5B950341F9}"/>
                </c:ext>
              </c:extLst>
            </c:dLbl>
            <c:dLbl>
              <c:idx val="3"/>
              <c:layout>
                <c:manualLayout>
                  <c:x val="-9.2594225641595487E-2"/>
                  <c:y val="-4.086622489100143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71-4BF5-8765-CE5B950341F9}"/>
                </c:ext>
              </c:extLst>
            </c:dLbl>
            <c:dLbl>
              <c:idx val="4"/>
              <c:layout>
                <c:manualLayout>
                  <c:x val="4.422238328042661E-2"/>
                  <c:y val="7.968863893171769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71-4BF5-8765-CE5B950341F9}"/>
                </c:ext>
              </c:extLst>
            </c:dLbl>
            <c:dLbl>
              <c:idx val="5"/>
              <c:layout>
                <c:manualLayout>
                  <c:x val="1.7636929230085571E-2"/>
                  <c:y val="-4.516774558924346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71-4BF5-8765-CE5B950341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 4508,0 тыс. рублей</c:v>
                </c:pt>
                <c:pt idx="1">
                  <c:v>Платежи при пользовании природными ресурсами 254 тыс. рублей</c:v>
                </c:pt>
                <c:pt idx="2">
                  <c:v>Доходы от оказания платных услуг и компенсации затрат государства 10205,0 тыс. рублей</c:v>
                </c:pt>
                <c:pt idx="3">
                  <c:v>Доходы от продажи материальных и нематериальных активов 402,5 тыс. рублей</c:v>
                </c:pt>
                <c:pt idx="4">
                  <c:v>Штрафы, санкции, возмещение ущерба 351,5 тыс.рублей</c:v>
                </c:pt>
                <c:pt idx="5">
                  <c:v>Инициативные платежи 639,0 тыс.рублей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0.27500000000000002</c:v>
                </c:pt>
                <c:pt idx="1">
                  <c:v>1.6000000000000014E-2</c:v>
                </c:pt>
                <c:pt idx="2">
                  <c:v>0.62400000000000044</c:v>
                </c:pt>
                <c:pt idx="3">
                  <c:v>2.5000000000000001E-2</c:v>
                </c:pt>
                <c:pt idx="4">
                  <c:v>2.1000000000000012E-2</c:v>
                </c:pt>
                <c:pt idx="5">
                  <c:v>3.9000000000000014E-2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371-4BF5-8765-CE5B950341F9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5.3527174675415762E-2"/>
          <c:y val="0.61666318918494156"/>
          <c:w val="0.91347528802611211"/>
          <c:h val="0.35924920943743371"/>
        </c:manualLayout>
      </c:layout>
      <c:txPr>
        <a:bodyPr/>
        <a:lstStyle/>
        <a:p>
          <a:pPr>
            <a:defRPr sz="11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2024</a:t>
            </a:r>
            <a:r>
              <a:rPr lang="ru-RU" baseline="0" dirty="0"/>
              <a:t> год</a:t>
            </a:r>
            <a:endParaRPr lang="ru-RU" dirty="0"/>
          </a:p>
        </c:rich>
      </c:tx>
      <c:layout>
        <c:manualLayout>
          <c:xMode val="edge"/>
          <c:yMode val="edge"/>
          <c:x val="0.10497840450940238"/>
          <c:y val="7.4332206853404484E-2"/>
        </c:manualLayout>
      </c:layout>
    </c:title>
    <c:plotArea>
      <c:layout>
        <c:manualLayout>
          <c:layoutTarget val="inner"/>
          <c:xMode val="edge"/>
          <c:yMode val="edge"/>
          <c:x val="0.16723467028826627"/>
          <c:y val="0.15946683155205715"/>
          <c:w val="0.66081402972493142"/>
          <c:h val="0.519126851589979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2021год</c:v>
                </c:pt>
              </c:strCache>
            </c:strRef>
          </c:tx>
          <c:explosion val="5"/>
          <c:dPt>
            <c:idx val="3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601-41F6-B0E3-B6AEE36C023A}"/>
              </c:ext>
            </c:extLst>
          </c:dPt>
          <c:dLbls>
            <c:dLbl>
              <c:idx val="0"/>
              <c:layout>
                <c:manualLayout>
                  <c:x val="-1.367527503095782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29,5%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601-41F6-B0E3-B6AEE36C023A}"/>
                </c:ext>
              </c:extLst>
            </c:dLbl>
            <c:dLbl>
              <c:idx val="1"/>
              <c:layout>
                <c:manualLayout>
                  <c:x val="-0.11851905026830099"/>
                  <c:y val="6.666620006159241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38,3%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601-41F6-B0E3-B6AEE36C023A}"/>
                </c:ext>
              </c:extLst>
            </c:dLbl>
            <c:dLbl>
              <c:idx val="2"/>
              <c:layout>
                <c:manualLayout>
                  <c:x val="0"/>
                  <c:y val="-2.469032112452590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30,2%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601-41F6-B0E3-B6AEE36C02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 114774,0 тыс. рублей</c:v>
                </c:pt>
                <c:pt idx="1">
                  <c:v>Субсидии 148805,51 тыс. рублей</c:v>
                </c:pt>
                <c:pt idx="2">
                  <c:v>Субвенции 117386,0 тыс. рублей</c:v>
                </c:pt>
                <c:pt idx="3">
                  <c:v>Иные МБТ 7590,89 тыс. рублей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0.29500000000000021</c:v>
                </c:pt>
                <c:pt idx="1">
                  <c:v>0.38300000000000023</c:v>
                </c:pt>
                <c:pt idx="2">
                  <c:v>0.30200000000000027</c:v>
                </c:pt>
                <c:pt idx="3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601-41F6-B0E3-B6AEE36C023A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1144827087067366E-2"/>
          <c:y val="0.72884756441828513"/>
          <c:w val="0.92501979675333268"/>
          <c:h val="0.25872938331651668"/>
        </c:manualLayout>
      </c:layout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2025</a:t>
            </a:r>
            <a:r>
              <a:rPr lang="ru-RU" baseline="0" dirty="0"/>
              <a:t>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10497840450940238"/>
          <c:y val="6.6368027960275397E-2"/>
        </c:manualLayout>
      </c:layout>
    </c:title>
    <c:plotArea>
      <c:layout>
        <c:manualLayout>
          <c:layoutTarget val="inner"/>
          <c:xMode val="edge"/>
          <c:yMode val="edge"/>
          <c:x val="0.15912199270287428"/>
          <c:y val="0.13964146632580329"/>
          <c:w val="0.67224745303060685"/>
          <c:h val="0.528108688881316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2024год</c:v>
                </c:pt>
              </c:strCache>
            </c:strRef>
          </c:tx>
          <c:explosion val="5"/>
          <c:dPt>
            <c:idx val="3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AFA-442A-A149-BCF3D0D423F0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28,4%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AFA-442A-A149-BCF3D0D423F0}"/>
                </c:ext>
              </c:extLst>
            </c:dLbl>
            <c:dLbl>
              <c:idx val="1"/>
              <c:layout>
                <c:manualLayout>
                  <c:x val="-0.11851905026830099"/>
                  <c:y val="6.666620006159241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FA-442A-A149-BCF3D0D423F0}"/>
                </c:ext>
              </c:extLst>
            </c:dLbl>
            <c:dLbl>
              <c:idx val="2"/>
              <c:layout>
                <c:manualLayout>
                  <c:x val="0"/>
                  <c:y val="-2.469032112452591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33,2%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AFA-442A-A149-BCF3D0D423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 96734,0 тыс. рублей</c:v>
                </c:pt>
                <c:pt idx="1">
                  <c:v>Субсидии 123599,63 тыс. рублей</c:v>
                </c:pt>
                <c:pt idx="2">
                  <c:v>Субвенции 113274,2 тыс. рублей</c:v>
                </c:pt>
                <c:pt idx="3">
                  <c:v>Иные МБТ 7034,19 тыс. рублей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0.2840000000000002</c:v>
                </c:pt>
                <c:pt idx="1">
                  <c:v>0.36300000000000027</c:v>
                </c:pt>
                <c:pt idx="2">
                  <c:v>0.33200000000000035</c:v>
                </c:pt>
                <c:pt idx="3">
                  <c:v>2.1000000000000012E-2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AFA-442A-A149-BCF3D0D423F0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7.36412615427844E-2"/>
          <c:y val="0.72515001894376463"/>
          <c:w val="0.9263587384572155"/>
          <c:h val="0.25608247943960688"/>
        </c:manualLayout>
      </c:layout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2026 год</a:t>
            </a:r>
          </a:p>
        </c:rich>
      </c:tx>
      <c:layout>
        <c:manualLayout>
          <c:xMode val="edge"/>
          <c:yMode val="edge"/>
          <c:x val="0.11530176466252388"/>
          <c:y val="8.1891218003339011E-2"/>
        </c:manualLayout>
      </c:layout>
    </c:title>
    <c:plotArea>
      <c:layout>
        <c:manualLayout>
          <c:layoutTarget val="inner"/>
          <c:xMode val="edge"/>
          <c:yMode val="edge"/>
          <c:x val="0.15454348075709087"/>
          <c:y val="0.14529748452490784"/>
          <c:w val="0.63247805391213763"/>
          <c:h val="0.5084168963490776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5"/>
          <c:dPt>
            <c:idx val="3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790-45F7-89AE-7B1E1829D8F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28,7</a:t>
                    </a:r>
                  </a:p>
                  <a:p>
                    <a:r>
                      <a:rPr lang="en-US" dirty="0"/>
                      <a:t>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790-45F7-89AE-7B1E1829D8F5}"/>
                </c:ext>
              </c:extLst>
            </c:dLbl>
            <c:dLbl>
              <c:idx val="1"/>
              <c:layout>
                <c:manualLayout>
                  <c:x val="-9.1168500206385387E-3"/>
                  <c:y val="-3.632910883226537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35,8%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790-45F7-89AE-7B1E1829D8F5}"/>
                </c:ext>
              </c:extLst>
            </c:dLbl>
            <c:dLbl>
              <c:idx val="2"/>
              <c:layout>
                <c:manualLayout>
                  <c:x val="0"/>
                  <c:y val="-2.469032112452591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35,5%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790-45F7-89AE-7B1E1829D8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 97893,0 тыс. рублей</c:v>
                </c:pt>
                <c:pt idx="1">
                  <c:v>Субсидии 122353,43 тыс. рублей</c:v>
                </c:pt>
                <c:pt idx="2">
                  <c:v>Субвенции  114529,3 тыс. рублей</c:v>
                </c:pt>
                <c:pt idx="3">
                  <c:v>Иные МБТ 6802,33 тыс. рублей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0.2870000000000002</c:v>
                </c:pt>
                <c:pt idx="1">
                  <c:v>0.35800000000000021</c:v>
                </c:pt>
                <c:pt idx="2">
                  <c:v>0.33500000000000035</c:v>
                </c:pt>
                <c:pt idx="3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790-45F7-89AE-7B1E1829D8F5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8.0009266320984762E-2"/>
          <c:y val="0.7131731244297066"/>
          <c:w val="0.87095123130036778"/>
          <c:h val="0.2577076091068925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2024 год</a:t>
            </a:r>
          </a:p>
        </c:rich>
      </c:tx>
      <c:layout>
        <c:manualLayout>
          <c:xMode val="edge"/>
          <c:yMode val="edge"/>
          <c:x val="0.30537342615972818"/>
          <c:y val="2.764642701495654E-3"/>
        </c:manualLayout>
      </c:layout>
    </c:title>
    <c:plotArea>
      <c:layout>
        <c:manualLayout>
          <c:layoutTarget val="inner"/>
          <c:xMode val="edge"/>
          <c:yMode val="edge"/>
          <c:x val="0.21167952376002738"/>
          <c:y val="8.5603351704783226E-2"/>
          <c:w val="0.51435549132062852"/>
          <c:h val="0.6215580742587387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2024год</c:v>
                </c:pt>
              </c:strCache>
            </c:strRef>
          </c:tx>
          <c:dPt>
            <c:idx val="2"/>
            <c:explosion val="12"/>
            <c:extLst xmlns:c16r2="http://schemas.microsoft.com/office/drawing/2015/06/chart">
              <c:ext xmlns:c16="http://schemas.microsoft.com/office/drawing/2014/chart" uri="{C3380CC4-5D6E-409C-BE32-E72D297353CC}">
                <c16:uniqueId val="{00000001-AABB-46A4-911F-A134AABB82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81094,44тыс. рублей</c:v>
                </c:pt>
                <c:pt idx="1">
                  <c:v>Неналоговые доходы 16319,85 тыс. рублей</c:v>
                </c:pt>
                <c:pt idx="2">
                  <c:v>Безвозмездные поступления 340642,02 тыс.руб.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0.18500000000000011</c:v>
                </c:pt>
                <c:pt idx="1">
                  <c:v>3.6999999999999998E-2</c:v>
                </c:pt>
                <c:pt idx="2">
                  <c:v>0.77800000000000058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BB-46A4-911F-A134AABB820B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7.1681890836693171E-2"/>
          <c:y val="0.76809284497407604"/>
          <c:w val="0.88475551327630264"/>
          <c:h val="0.2103322752225755"/>
        </c:manualLayout>
      </c:layout>
      <c:txPr>
        <a:bodyPr/>
        <a:lstStyle/>
        <a:p>
          <a:pPr>
            <a:defRPr sz="13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34778543307086623"/>
          <c:y val="3.0377068823485356E-3"/>
        </c:manualLayout>
      </c:layout>
      <c:txPr>
        <a:bodyPr/>
        <a:lstStyle/>
        <a:p>
          <a:pPr>
            <a:defRPr sz="160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22893983304170323"/>
          <c:y val="9.5968342528104419E-2"/>
          <c:w val="0.15378946121318171"/>
          <c:h val="0.8776122927015986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explosion val="5"/>
          <c:cat>
            <c:strRef>
              <c:f>Лист1!$A$2:$A$5</c:f>
              <c:strCache>
                <c:ptCount val="4"/>
                <c:pt idx="0">
                  <c:v>Развитие образования в Котельничском районе 196210,78 тыс. рублей</c:v>
                </c:pt>
                <c:pt idx="1">
                  <c:v>Развитие культуры в Котельничском районе 15876,36 тыс. рублей</c:v>
                </c:pt>
                <c:pt idx="2">
                  <c:v>Повышение эффективности реализации молодежной политики и организации отдыха и оздоровления детей и молодежи 79,9 тыс. рублей</c:v>
                </c:pt>
                <c:pt idx="3">
                  <c:v>Развитие физической культуры и спорта 18203,21 тыс. 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214797.84999999998</c:v>
                </c:pt>
                <c:pt idx="1">
                  <c:v>15841.49</c:v>
                </c:pt>
                <c:pt idx="2">
                  <c:v>94.9</c:v>
                </c:pt>
                <c:pt idx="3">
                  <c:v>24126.799999999996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82-4E16-81A9-EEE7D90BA573}"/>
            </c:ext>
          </c:extLst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7584180883639543"/>
          <c:y val="0.18205022591677275"/>
          <c:w val="0.47438967264508614"/>
          <c:h val="0.80473991935989375"/>
        </c:manualLayout>
      </c:layout>
      <c:spPr>
        <a:ln w="0"/>
      </c:spPr>
      <c:txPr>
        <a:bodyPr/>
        <a:lstStyle/>
        <a:p>
          <a:pPr>
            <a:defRPr sz="11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обеспечение безопасных условий жизнедеятельности</a:t>
            </a:r>
          </a:p>
        </c:rich>
      </c:tx>
      <c:layout>
        <c:manualLayout>
          <c:xMode val="edge"/>
          <c:yMode val="edge"/>
          <c:x val="0.12151545128075589"/>
          <c:y val="6.8551542979386731E-2"/>
        </c:manualLayout>
      </c:layout>
    </c:title>
    <c:plotArea>
      <c:layout>
        <c:manualLayout>
          <c:layoutTarget val="inner"/>
          <c:xMode val="edge"/>
          <c:yMode val="edge"/>
          <c:x val="0.22478103158453511"/>
          <c:y val="0.23216726055915293"/>
          <c:w val="0.53956560205255244"/>
          <c:h val="0.497182984919125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Комплексные меры профилактики немедицинского потребления наркотических средств и их незаконного оборота 99,98 тыс.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99.98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FF-4D39-A7F8-D7195C10D30E}"/>
            </c:ext>
          </c:extLst>
        </c:ser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ayout/>
      <c:spPr>
        <a:ln w="0"/>
      </c:spPr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поддержка отраслей экономики</a:t>
            </a:r>
          </a:p>
        </c:rich>
      </c:tx>
      <c:layout>
        <c:manualLayout>
          <c:xMode val="edge"/>
          <c:yMode val="edge"/>
          <c:x val="0.25075536148858224"/>
          <c:y val="7.5606200898959169E-2"/>
        </c:manualLayout>
      </c:layout>
    </c:title>
    <c:plotArea>
      <c:layout>
        <c:manualLayout>
          <c:layoutTarget val="inner"/>
          <c:xMode val="edge"/>
          <c:yMode val="edge"/>
          <c:x val="0.1283175176920463"/>
          <c:y val="0.23639349477941443"/>
          <c:w val="0.18069264794235854"/>
          <c:h val="0.7350616553886111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поддержка отраслей экономики </c:v>
                </c:pt>
              </c:strCache>
            </c:strRef>
          </c:tx>
          <c:explosion val="5"/>
          <c:cat>
            <c:strRef>
              <c:f>Лист1!$A$2:$A$6</c:f>
              <c:strCache>
                <c:ptCount val="5"/>
                <c:pt idx="0">
                  <c:v>Развитие коммунальной, жилищной инфраструктуры 8030,51 тыс. рублей</c:v>
                </c:pt>
                <c:pt idx="1">
                  <c:v>Развитие транспортной инфраструктуры 33442,06 тыс. рублей</c:v>
                </c:pt>
                <c:pt idx="2">
                  <c:v>Поддержка и развитие малого и среднего предпринимательства 5,7 тыс. рублей</c:v>
                </c:pt>
                <c:pt idx="3">
                  <c:v>Развитие агропромышленного комплекса 14607,1 тыс. рублей</c:v>
                </c:pt>
                <c:pt idx="4">
                  <c:v>Развитие строительства и архитектуры 30,59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8030.51</c:v>
                </c:pt>
                <c:pt idx="1">
                  <c:v>33442.06</c:v>
                </c:pt>
                <c:pt idx="2">
                  <c:v>5.7</c:v>
                </c:pt>
                <c:pt idx="3">
                  <c:v>14607.1</c:v>
                </c:pt>
                <c:pt idx="4">
                  <c:v>30.59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81-4730-959D-179B8E9D4D08}"/>
            </c:ext>
          </c:extLst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48557996481888"/>
          <c:y val="0.21013840582153445"/>
          <c:w val="0.55484592793372189"/>
          <c:h val="0.78437170120111932"/>
        </c:manualLayout>
      </c:layout>
      <c:spPr>
        <a:ln w="0"/>
      </c:spPr>
      <c:txPr>
        <a:bodyPr/>
        <a:lstStyle/>
        <a:p>
          <a:pPr>
            <a:defRPr sz="105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общего характера</a:t>
            </a:r>
          </a:p>
        </c:rich>
      </c:tx>
      <c:layout>
        <c:manualLayout>
          <c:xMode val="edge"/>
          <c:yMode val="edge"/>
          <c:x val="0.2494058034412408"/>
          <c:y val="4.2666821954489044E-2"/>
        </c:manualLayout>
      </c:layout>
    </c:title>
    <c:plotArea>
      <c:layout>
        <c:manualLayout>
          <c:layoutTarget val="inner"/>
          <c:xMode val="edge"/>
          <c:yMode val="edge"/>
          <c:x val="9.3560916774698313E-2"/>
          <c:y val="0.10824287510798387"/>
          <c:w val="0.17930449302285351"/>
          <c:h val="0.851972164398539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explosion val="5"/>
          <c:cat>
            <c:strRef>
              <c:f>Лист1!$A$2:$A$4</c:f>
              <c:strCache>
                <c:ptCount val="3"/>
                <c:pt idx="0">
                  <c:v>Управление муниципальным имуществом 4757,36 тыс. рублей</c:v>
                </c:pt>
                <c:pt idx="1">
                  <c:v>Развитие муниципального управления 41484,42 тыс. рублей</c:v>
                </c:pt>
                <c:pt idx="2">
                  <c:v>Управление муниципальными финансами и регулирование межбюджетных отношений 73123,87 тыс.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4757.3600000000024</c:v>
                </c:pt>
                <c:pt idx="1">
                  <c:v>41484.42</c:v>
                </c:pt>
                <c:pt idx="2">
                  <c:v>73123.870000000024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87-49E8-93A5-EDCEFDBEA254}"/>
            </c:ext>
          </c:extLst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36530091630890782"/>
          <c:y val="0.21393693310803497"/>
          <c:w val="0.55319935377453022"/>
          <c:h val="0.68622208535140039"/>
        </c:manualLayout>
      </c:layout>
      <c:spPr>
        <a:ln w="0"/>
      </c:spPr>
      <c:txPr>
        <a:bodyPr/>
        <a:lstStyle/>
        <a:p>
          <a:pPr>
            <a:defRPr sz="105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34778543307086623"/>
          <c:y val="3.0377068823485356E-3"/>
        </c:manualLayout>
      </c:layout>
      <c:txPr>
        <a:bodyPr/>
        <a:lstStyle/>
        <a:p>
          <a:pPr>
            <a:defRPr sz="160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22893983304170323"/>
          <c:y val="9.5968342528104419E-2"/>
          <c:w val="0.15378946121318171"/>
          <c:h val="0.8776122927015986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explosion val="5"/>
          <c:cat>
            <c:strRef>
              <c:f>Лист1!$A$2:$A$5</c:f>
              <c:strCache>
                <c:ptCount val="4"/>
                <c:pt idx="0">
                  <c:v>Развитие образования в Котельничском районе 214797,85 тыс. рублей</c:v>
                </c:pt>
                <c:pt idx="1">
                  <c:v>Развитие культуры в Котельничском районе 15841,49 тыс. рублей</c:v>
                </c:pt>
                <c:pt idx="2">
                  <c:v>Повышение эффективности реализации молодежной политики и организации отдыха и оздоровления детей и молодежи 94,9 тыс. рублей</c:v>
                </c:pt>
                <c:pt idx="3">
                  <c:v>Развитие физической культуры и спорта 24126,8 тыс. 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214797.84999999998</c:v>
                </c:pt>
                <c:pt idx="1">
                  <c:v>15841.49</c:v>
                </c:pt>
                <c:pt idx="2">
                  <c:v>94.9</c:v>
                </c:pt>
                <c:pt idx="3">
                  <c:v>24126.799999999996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42-4248-8ABD-70171C57AE1A}"/>
            </c:ext>
          </c:extLst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7584180883639543"/>
          <c:y val="0.18205022591677275"/>
          <c:w val="0.47438967264508614"/>
          <c:h val="0.80473991935989375"/>
        </c:manualLayout>
      </c:layout>
      <c:spPr>
        <a:ln w="0"/>
      </c:spPr>
      <c:txPr>
        <a:bodyPr/>
        <a:lstStyle/>
        <a:p>
          <a:pPr>
            <a:defRPr sz="11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общего характера</a:t>
            </a:r>
          </a:p>
        </c:rich>
      </c:tx>
      <c:layout>
        <c:manualLayout>
          <c:xMode val="edge"/>
          <c:yMode val="edge"/>
          <c:x val="0.2494058034412408"/>
          <c:y val="4.2666821954489044E-2"/>
        </c:manualLayout>
      </c:layout>
    </c:title>
    <c:plotArea>
      <c:layout>
        <c:manualLayout>
          <c:layoutTarget val="inner"/>
          <c:xMode val="edge"/>
          <c:yMode val="edge"/>
          <c:x val="9.3560916774698313E-2"/>
          <c:y val="0.10824287510798387"/>
          <c:w val="0.17930449302285351"/>
          <c:h val="0.851972164398539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explosion val="5"/>
          <c:cat>
            <c:strRef>
              <c:f>Лист1!$A$2:$A$4</c:f>
              <c:strCache>
                <c:ptCount val="3"/>
                <c:pt idx="0">
                  <c:v>Управление муниципальным имуществом 5992,94 тыс. рублей</c:v>
                </c:pt>
                <c:pt idx="1">
                  <c:v>Развитие муниципального управления 66518,35 тыс. рублей</c:v>
                </c:pt>
                <c:pt idx="2">
                  <c:v>Управление муниципальными финансами и регулирование межбюджетных отношений 75168,65 тыс.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5992.94</c:v>
                </c:pt>
                <c:pt idx="1">
                  <c:v>66518.350000000006</c:v>
                </c:pt>
                <c:pt idx="2">
                  <c:v>75168.649999999994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CB-4E4B-9139-E3BE7C9D64AD}"/>
            </c:ext>
          </c:extLst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36530091630890782"/>
          <c:y val="0.21393693310803497"/>
          <c:w val="0.55319935377453022"/>
          <c:h val="0.68622208535140039"/>
        </c:manualLayout>
      </c:layout>
      <c:spPr>
        <a:ln w="0"/>
      </c:spPr>
      <c:txPr>
        <a:bodyPr/>
        <a:lstStyle/>
        <a:p>
          <a:pPr>
            <a:defRPr sz="105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поддержка отраслей экономики</a:t>
            </a:r>
          </a:p>
        </c:rich>
      </c:tx>
      <c:layout>
        <c:manualLayout>
          <c:xMode val="edge"/>
          <c:yMode val="edge"/>
          <c:x val="0.25075536148858224"/>
          <c:y val="7.5606200898959169E-2"/>
        </c:manualLayout>
      </c:layout>
    </c:title>
    <c:plotArea>
      <c:layout>
        <c:manualLayout>
          <c:layoutTarget val="inner"/>
          <c:xMode val="edge"/>
          <c:yMode val="edge"/>
          <c:x val="0.1283175176920463"/>
          <c:y val="0.23639349477941443"/>
          <c:w val="0.18069264794235854"/>
          <c:h val="0.7350616553886111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поддержка отраслей экономики </c:v>
                </c:pt>
              </c:strCache>
            </c:strRef>
          </c:tx>
          <c:explosion val="5"/>
          <c:cat>
            <c:strRef>
              <c:f>Лист1!$A$2:$A$6</c:f>
              <c:strCache>
                <c:ptCount val="5"/>
                <c:pt idx="0">
                  <c:v>Развитие коммунальной, жилищной инфраструктуры и охрана окружающей среды 47651,02 тыс. рублей</c:v>
                </c:pt>
                <c:pt idx="1">
                  <c:v>Развитие транспортной инфраструктуры 55149,63 тыс . рублей</c:v>
                </c:pt>
                <c:pt idx="2">
                  <c:v>Поддержка и развитие малого и среднего предпринимательства 13 тыс. рублей</c:v>
                </c:pt>
                <c:pt idx="3">
                  <c:v>Развитие агропромышленного комплекса 11856,29 тыс. рублей</c:v>
                </c:pt>
                <c:pt idx="4">
                  <c:v>Развитие строительства и архитектуры 430,35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47651.02</c:v>
                </c:pt>
                <c:pt idx="1">
                  <c:v>55149.63</c:v>
                </c:pt>
                <c:pt idx="2">
                  <c:v>13</c:v>
                </c:pt>
                <c:pt idx="3">
                  <c:v>11856.29</c:v>
                </c:pt>
                <c:pt idx="4">
                  <c:v>430.35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07-49DA-B61E-79EDA73198AD}"/>
            </c:ext>
          </c:extLst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48557996481888"/>
          <c:y val="0.21013840582153445"/>
          <c:w val="0.55484592793372189"/>
          <c:h val="0.78437170120111932"/>
        </c:manualLayout>
      </c:layout>
      <c:spPr>
        <a:ln w="0"/>
      </c:spPr>
      <c:txPr>
        <a:bodyPr/>
        <a:lstStyle/>
        <a:p>
          <a:pPr>
            <a:defRPr sz="105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обеспечение безопасных условий жизнедеятельности</a:t>
            </a:r>
          </a:p>
        </c:rich>
      </c:tx>
      <c:layout>
        <c:manualLayout>
          <c:xMode val="edge"/>
          <c:yMode val="edge"/>
          <c:x val="0.12151545128075589"/>
          <c:y val="6.8551542979386731E-2"/>
        </c:manualLayout>
      </c:layout>
    </c:title>
    <c:plotArea>
      <c:layout>
        <c:manualLayout>
          <c:layoutTarget val="inner"/>
          <c:xMode val="edge"/>
          <c:yMode val="edge"/>
          <c:x val="0.22478103158453511"/>
          <c:y val="0.23216726055915293"/>
          <c:w val="0.53956560205255244"/>
          <c:h val="0.497182984919125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Комплексные меры профилактики немедицинского потребления наркотических средств и их незаконного оборота 5 тыс.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C6-4EA1-A611-E0D63BA49CA4}"/>
            </c:ext>
          </c:extLst>
        </c:ser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ayout/>
      <c:spPr>
        <a:ln w="0"/>
      </c:spPr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МП социальной направленности</a:t>
            </a:r>
          </a:p>
        </c:rich>
      </c:tx>
      <c:layout>
        <c:manualLayout>
          <c:xMode val="edge"/>
          <c:yMode val="edge"/>
          <c:x val="0.20696286444959971"/>
          <c:y val="6.3247890644236833E-3"/>
        </c:manualLayout>
      </c:layout>
    </c:title>
    <c:plotArea>
      <c:layout>
        <c:manualLayout>
          <c:layoutTarget val="inner"/>
          <c:xMode val="edge"/>
          <c:yMode val="edge"/>
          <c:x val="2.9786006939387922E-2"/>
          <c:y val="0.15356262939883178"/>
          <c:w val="0.29624738831462238"/>
          <c:h val="0.7106026543424832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explosion val="5"/>
          <c:dPt>
            <c:idx val="3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192-439D-AFBB-8B13D8E1937E}"/>
              </c:ext>
            </c:extLst>
          </c:dPt>
          <c:cat>
            <c:strRef>
              <c:f>Лист1!$A$2:$A$6</c:f>
              <c:strCache>
                <c:ptCount val="5"/>
                <c:pt idx="0">
                  <c:v>Развитие образования 214456,69 тыс. рублей</c:v>
                </c:pt>
                <c:pt idx="1">
                  <c:v>Развитие культуры 14926,37 тыс. рублей</c:v>
                </c:pt>
                <c:pt idx="2">
                  <c:v>Повышение эффективности реализации молодежной политики и организации отдыха и оздоровления детей и молодежи 247,9 тыс. рублей</c:v>
                </c:pt>
                <c:pt idx="3">
                  <c:v>Развитие физической культуры и спорта 24103,63 тыс. рублей</c:v>
                </c:pt>
                <c:pt idx="4">
                  <c:v>Профилактика правонарушений и преступлений 628,41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214456.69</c:v>
                </c:pt>
                <c:pt idx="1">
                  <c:v>14926.369999999981</c:v>
                </c:pt>
                <c:pt idx="2">
                  <c:v>247.9</c:v>
                </c:pt>
                <c:pt idx="3">
                  <c:v>24103.629999999979</c:v>
                </c:pt>
                <c:pt idx="4">
                  <c:v>628.41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92-439D-AFBB-8B13D8E1937E}"/>
            </c:ext>
          </c:extLst>
        </c:ser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ayout>
        <c:manualLayout>
          <c:xMode val="edge"/>
          <c:yMode val="edge"/>
          <c:x val="0.35829405088850275"/>
          <c:y val="0.14020020768967809"/>
          <c:w val="0.6189787137901398"/>
          <c:h val="0.85979978057746342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общего характера</a:t>
            </a:r>
          </a:p>
        </c:rich>
      </c:tx>
      <c:layout>
        <c:manualLayout>
          <c:xMode val="edge"/>
          <c:yMode val="edge"/>
          <c:x val="0.29978910239381346"/>
          <c:y val="6.0254292349517027E-3"/>
        </c:manualLayout>
      </c:layout>
    </c:title>
    <c:plotArea>
      <c:layout>
        <c:manualLayout>
          <c:layoutTarget val="inner"/>
          <c:xMode val="edge"/>
          <c:yMode val="edge"/>
          <c:x val="1.2966343587172233E-2"/>
          <c:y val="9.1574621484626778E-2"/>
          <c:w val="0.32334107361052311"/>
          <c:h val="0.8196194135844757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explosion val="5"/>
          <c:cat>
            <c:strRef>
              <c:f>Лист1!$A$2:$A$4</c:f>
              <c:strCache>
                <c:ptCount val="3"/>
                <c:pt idx="0">
                  <c:v>Управление муниципальным имуществом 351,6 тыс. рублей</c:v>
                </c:pt>
                <c:pt idx="1">
                  <c:v>Развитие муниципального управления 50482,42 тыс. рублей</c:v>
                </c:pt>
                <c:pt idx="2">
                  <c:v>Управление муниципальными финансами и регулирование межбюджетных отношений 77692,7 тыс.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351.6</c:v>
                </c:pt>
                <c:pt idx="1">
                  <c:v>50482.42</c:v>
                </c:pt>
                <c:pt idx="2">
                  <c:v>77692.7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1F-4A15-9D08-80A9991D5BF4}"/>
            </c:ext>
          </c:extLst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35756770308491448"/>
          <c:y val="0.19549569893667298"/>
          <c:w val="0.64088910957603762"/>
          <c:h val="0.70938731288122459"/>
        </c:manualLayout>
      </c:layout>
      <c:spPr>
        <a:ln w="0"/>
      </c:spPr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2025 год</a:t>
            </a:r>
          </a:p>
        </c:rich>
      </c:tx>
      <c:layout>
        <c:manualLayout>
          <c:xMode val="edge"/>
          <c:yMode val="edge"/>
          <c:x val="0.30718748211123897"/>
          <c:y val="0"/>
        </c:manualLayout>
      </c:layout>
    </c:title>
    <c:plotArea>
      <c:layout>
        <c:manualLayout>
          <c:layoutTarget val="inner"/>
          <c:xMode val="edge"/>
          <c:yMode val="edge"/>
          <c:x val="0.2233851753740107"/>
          <c:y val="0.10189253942663498"/>
          <c:w val="0.538120579625466"/>
          <c:h val="0.593447970948176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2025год</c:v>
                </c:pt>
              </c:strCache>
            </c:strRef>
          </c:tx>
          <c:dPt>
            <c:idx val="2"/>
            <c:explosion val="17"/>
            <c:extLst xmlns:c16r2="http://schemas.microsoft.com/office/drawing/2015/06/chart">
              <c:ext xmlns:c16="http://schemas.microsoft.com/office/drawing/2014/chart" uri="{C3380CC4-5D6E-409C-BE32-E72D297353CC}">
                <c16:uniqueId val="{00000001-FD3A-4BD0-B929-4EAB9A01D5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84884,15 тыс. рублей</c:v>
                </c:pt>
                <c:pt idx="1">
                  <c:v>Неналоговые доходы 16834,92 тыс. рублей</c:v>
                </c:pt>
                <c:pt idx="2">
                  <c:v>Безвозмездные поступления 341578,06 тыс 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0.191</c:v>
                </c:pt>
                <c:pt idx="1">
                  <c:v>3.7999999999999999E-2</c:v>
                </c:pt>
                <c:pt idx="2">
                  <c:v>0.77100000000000046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3A-4BD0-B929-4EAB9A01D541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12571027017210729"/>
          <c:y val="0.7540486777388804"/>
          <c:w val="0.837117093402718"/>
          <c:h val="0.21862620332706256"/>
        </c:manualLayout>
      </c:layout>
      <c:txPr>
        <a:bodyPr/>
        <a:lstStyle/>
        <a:p>
          <a:pPr>
            <a:defRPr sz="13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поддержка отраслей экономики</a:t>
            </a:r>
          </a:p>
        </c:rich>
      </c:tx>
      <c:layout>
        <c:manualLayout>
          <c:xMode val="edge"/>
          <c:yMode val="edge"/>
          <c:x val="0.15338719588376143"/>
          <c:y val="0.17916631706221356"/>
        </c:manualLayout>
      </c:layout>
    </c:title>
    <c:plotArea>
      <c:layout>
        <c:manualLayout>
          <c:layoutTarget val="inner"/>
          <c:xMode val="edge"/>
          <c:yMode val="edge"/>
          <c:x val="0.25713492527269632"/>
          <c:y val="0.25101986339239984"/>
          <c:w val="0.41753906549462932"/>
          <c:h val="0.3563103951131369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поддержка отраслей экономики </c:v>
                </c:pt>
              </c:strCache>
            </c:strRef>
          </c:tx>
          <c:explosion val="5"/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D3-45C5-A99A-E310DC284C07}"/>
              </c:ext>
            </c:extLst>
          </c:dPt>
          <c:cat>
            <c:strRef>
              <c:f>Лист1!$A$2:$A$6</c:f>
              <c:strCache>
                <c:ptCount val="5"/>
                <c:pt idx="0">
                  <c:v>Развитие коммунальной,жилищной инфраструктуры и охрана окружающей среды 44991,75 тыс. рублей</c:v>
                </c:pt>
                <c:pt idx="1">
                  <c:v>Развитие транспортной инфраструктуры 43454 тыс . рублей</c:v>
                </c:pt>
                <c:pt idx="2">
                  <c:v>Поддержка и развитие малого и среднего предпринимательства 3 тыс. рублей</c:v>
                </c:pt>
                <c:pt idx="3">
                  <c:v>Развитие агропромышленного комплекса 7912 тыс. рублей</c:v>
                </c:pt>
                <c:pt idx="4">
                  <c:v>Развитие строительства и архитектуры 595,93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44991.75</c:v>
                </c:pt>
                <c:pt idx="1">
                  <c:v>43454</c:v>
                </c:pt>
                <c:pt idx="2">
                  <c:v>3</c:v>
                </c:pt>
                <c:pt idx="3">
                  <c:v>7912</c:v>
                </c:pt>
                <c:pt idx="4">
                  <c:v>595.92999999999938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D3-45C5-A99A-E310DC284C07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7.6856877838697324E-2"/>
          <c:y val="0.61605874152182771"/>
          <c:w val="0.86655137996282217"/>
          <c:h val="0.36729634128595134"/>
        </c:manualLayout>
      </c:layout>
      <c:spPr>
        <a:ln w="0"/>
      </c:spPr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поддержка отраслей экономики</a:t>
            </a:r>
          </a:p>
        </c:rich>
      </c:tx>
      <c:layout>
        <c:manualLayout>
          <c:xMode val="edge"/>
          <c:yMode val="edge"/>
          <c:x val="0.15338719588376143"/>
          <c:y val="0.17916631706221356"/>
        </c:manualLayout>
      </c:layout>
    </c:title>
    <c:plotArea>
      <c:layout>
        <c:manualLayout>
          <c:layoutTarget val="inner"/>
          <c:xMode val="edge"/>
          <c:yMode val="edge"/>
          <c:x val="0.25713492527269632"/>
          <c:y val="0.25101986339239984"/>
          <c:w val="0.41753906549462932"/>
          <c:h val="0.3563103951131369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поддержка отраслей экономики </c:v>
                </c:pt>
              </c:strCache>
            </c:strRef>
          </c:tx>
          <c:explosion val="5"/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D6-475C-A977-46A5FEAF2A90}"/>
              </c:ext>
            </c:extLst>
          </c:dPt>
          <c:cat>
            <c:strRef>
              <c:f>Лист1!$A$2:$A$6</c:f>
              <c:strCache>
                <c:ptCount val="5"/>
                <c:pt idx="0">
                  <c:v>Развитие коммунальной,жилищной инфраструктуры и охрана окружающей среды 9099,31 тыс. рублей</c:v>
                </c:pt>
                <c:pt idx="1">
                  <c:v>Развитие транспортной инфраструктуры 45063 тыс . рублей</c:v>
                </c:pt>
                <c:pt idx="2">
                  <c:v>Поддержка и развитие малого и среднего предпринимательства 3 тыс. рублей</c:v>
                </c:pt>
                <c:pt idx="3">
                  <c:v>Развитие агропромышленного комплекса 3271,3 тыс. рублей</c:v>
                </c:pt>
                <c:pt idx="4">
                  <c:v>Развитие строительства и архитектуры 5,93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9099.31</c:v>
                </c:pt>
                <c:pt idx="1">
                  <c:v>45063</c:v>
                </c:pt>
                <c:pt idx="2">
                  <c:v>3</c:v>
                </c:pt>
                <c:pt idx="3">
                  <c:v>3271.3</c:v>
                </c:pt>
                <c:pt idx="4">
                  <c:v>5.9300000000000015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3D6-475C-A977-46A5FEAF2A90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7.6856877838697324E-2"/>
          <c:y val="0.61605874152182771"/>
          <c:w val="0.86655137996282217"/>
          <c:h val="0.36729634128595134"/>
        </c:manualLayout>
      </c:layout>
      <c:spPr>
        <a:ln w="0"/>
      </c:spPr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общего характера</a:t>
            </a:r>
          </a:p>
        </c:rich>
      </c:tx>
      <c:layout>
        <c:manualLayout>
          <c:xMode val="edge"/>
          <c:yMode val="edge"/>
          <c:x val="0.29978910239381346"/>
          <c:y val="6.0254292349517027E-3"/>
        </c:manualLayout>
      </c:layout>
    </c:title>
    <c:plotArea>
      <c:layout>
        <c:manualLayout>
          <c:layoutTarget val="inner"/>
          <c:xMode val="edge"/>
          <c:yMode val="edge"/>
          <c:x val="1.2966343587172233E-2"/>
          <c:y val="9.1574621484626778E-2"/>
          <c:w val="0.32334107361052311"/>
          <c:h val="0.8196194135844757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explosion val="5"/>
          <c:cat>
            <c:strRef>
              <c:f>Лист1!$A$2:$A$4</c:f>
              <c:strCache>
                <c:ptCount val="3"/>
                <c:pt idx="0">
                  <c:v>Управление муниципальным имуществом 351,6 тыс. рублей</c:v>
                </c:pt>
                <c:pt idx="1">
                  <c:v>Развитие муниципального управления 50121,85 тыс. рублей</c:v>
                </c:pt>
                <c:pt idx="2">
                  <c:v>Управление муниципальными финансами и регулирование межбюджетных отношений 82643,8 тыс.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351.6</c:v>
                </c:pt>
                <c:pt idx="1">
                  <c:v>50121.850000000013</c:v>
                </c:pt>
                <c:pt idx="2">
                  <c:v>82643.8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42-4CED-A132-D03B52BB183D}"/>
            </c:ext>
          </c:extLst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35756770308491448"/>
          <c:y val="0.19549569893667298"/>
          <c:w val="0.64088910957603762"/>
          <c:h val="0.70938731288122459"/>
        </c:manualLayout>
      </c:layout>
      <c:spPr>
        <a:ln w="0"/>
      </c:spPr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МП социальной направленности</a:t>
            </a:r>
          </a:p>
        </c:rich>
      </c:tx>
      <c:layout>
        <c:manualLayout>
          <c:xMode val="edge"/>
          <c:yMode val="edge"/>
          <c:x val="0.20696286444959971"/>
          <c:y val="6.3247890644236833E-3"/>
        </c:manualLayout>
      </c:layout>
    </c:title>
    <c:plotArea>
      <c:layout>
        <c:manualLayout>
          <c:layoutTarget val="inner"/>
          <c:xMode val="edge"/>
          <c:yMode val="edge"/>
          <c:x val="2.9786006939387922E-2"/>
          <c:y val="0.15356262939883178"/>
          <c:w val="0.29624738831462238"/>
          <c:h val="0.7106026543424832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explosion val="5"/>
          <c:dPt>
            <c:idx val="3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AA-4C34-890C-C1959F5C4093}"/>
              </c:ext>
            </c:extLst>
          </c:dPt>
          <c:cat>
            <c:strRef>
              <c:f>Лист1!$A$2:$A$6</c:f>
              <c:strCache>
                <c:ptCount val="5"/>
                <c:pt idx="0">
                  <c:v>Развитие образования 207608,59 тыс. рублей</c:v>
                </c:pt>
                <c:pt idx="1">
                  <c:v>Развитие культуры 14907,17 тыс. рублей</c:v>
                </c:pt>
                <c:pt idx="2">
                  <c:v>Повышение эффективности реализации молодежной политики и организации отдыха и оздоровления детей и молодежи 94,9 тыс. рублей</c:v>
                </c:pt>
                <c:pt idx="3">
                  <c:v>Развитие физической культуры и спорта 21340,26 тыс. рублей</c:v>
                </c:pt>
                <c:pt idx="4">
                  <c:v>Профилактика правонарушений и преступлений 607,7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207608.59</c:v>
                </c:pt>
                <c:pt idx="1">
                  <c:v>14907.17</c:v>
                </c:pt>
                <c:pt idx="2">
                  <c:v>94.9</c:v>
                </c:pt>
                <c:pt idx="3">
                  <c:v>21340.260000000006</c:v>
                </c:pt>
                <c:pt idx="4">
                  <c:v>607.70000000000005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8AA-4C34-890C-C1959F5C4093}"/>
            </c:ext>
          </c:extLst>
        </c:ser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ayout>
        <c:manualLayout>
          <c:xMode val="edge"/>
          <c:yMode val="edge"/>
          <c:x val="0.35829405088850275"/>
          <c:y val="0.14020020768967809"/>
          <c:w val="0.6189787137901398"/>
          <c:h val="0.85979978057746342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поддержка отраслей экономики</a:t>
            </a:r>
          </a:p>
        </c:rich>
      </c:tx>
      <c:layout>
        <c:manualLayout>
          <c:xMode val="edge"/>
          <c:yMode val="edge"/>
          <c:x val="0.15338719588376143"/>
          <c:y val="0.17916631706221356"/>
        </c:manualLayout>
      </c:layout>
    </c:title>
    <c:plotArea>
      <c:layout>
        <c:manualLayout>
          <c:layoutTarget val="inner"/>
          <c:xMode val="edge"/>
          <c:yMode val="edge"/>
          <c:x val="0.25713492527269632"/>
          <c:y val="0.25101986339239984"/>
          <c:w val="0.41753906549462932"/>
          <c:h val="0.3563103951131369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поддержка отраслей экономики </c:v>
                </c:pt>
              </c:strCache>
            </c:strRef>
          </c:tx>
          <c:explosion val="5"/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7C-42CF-AFB7-7D2C8619845B}"/>
              </c:ext>
            </c:extLst>
          </c:dPt>
          <c:cat>
            <c:strRef>
              <c:f>Лист1!$A$2:$A$6</c:f>
              <c:strCache>
                <c:ptCount val="5"/>
                <c:pt idx="0">
                  <c:v>Развитие коммунальной,жилищной инфраструктуры и охрана окружающей среды 8453,5 тыс. рублей</c:v>
                </c:pt>
                <c:pt idx="1">
                  <c:v>Развитие транспортной инфраструктуры 43702 тыс . рублей</c:v>
                </c:pt>
                <c:pt idx="2">
                  <c:v>Поддержка и развитие малого и среднего предпринимательства 3 тыс. рублей</c:v>
                </c:pt>
                <c:pt idx="3">
                  <c:v>Развитие агропромышленного комплекса 1171,7 тыс. рублей</c:v>
                </c:pt>
                <c:pt idx="4">
                  <c:v>Развитие строительства и архитектуры 5,93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8453.5</c:v>
                </c:pt>
                <c:pt idx="1">
                  <c:v>43702</c:v>
                </c:pt>
                <c:pt idx="2">
                  <c:v>3</c:v>
                </c:pt>
                <c:pt idx="3">
                  <c:v>1171.7</c:v>
                </c:pt>
                <c:pt idx="4">
                  <c:v>5.9300000000000015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27C-42CF-AFB7-7D2C8619845B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7.6856877838697324E-2"/>
          <c:y val="0.61605874152182771"/>
          <c:w val="0.86655137996282217"/>
          <c:h val="0.36729634128595134"/>
        </c:manualLayout>
      </c:layout>
      <c:spPr>
        <a:ln w="0"/>
      </c:spPr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общего характера</a:t>
            </a:r>
          </a:p>
        </c:rich>
      </c:tx>
      <c:layout>
        <c:manualLayout>
          <c:xMode val="edge"/>
          <c:yMode val="edge"/>
          <c:x val="0.29978910239381346"/>
          <c:y val="6.0254292349517027E-3"/>
        </c:manualLayout>
      </c:layout>
    </c:title>
    <c:plotArea>
      <c:layout>
        <c:manualLayout>
          <c:layoutTarget val="inner"/>
          <c:xMode val="edge"/>
          <c:yMode val="edge"/>
          <c:x val="1.2966343587172233E-2"/>
          <c:y val="9.1574621484626778E-2"/>
          <c:w val="0.32334107361052311"/>
          <c:h val="0.8196194135844757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explosion val="5"/>
          <c:cat>
            <c:strRef>
              <c:f>Лист1!$A$2:$A$4</c:f>
              <c:strCache>
                <c:ptCount val="3"/>
                <c:pt idx="0">
                  <c:v>Управление муниципальным имуществом 351,6 тыс. рублей</c:v>
                </c:pt>
                <c:pt idx="1">
                  <c:v>Развитие муниципального управления 52623,25 тыс. рублей</c:v>
                </c:pt>
                <c:pt idx="2">
                  <c:v>Управление муниципальными финансами и регулирование межбюджетных отношений 87779,4 тыс.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351.6</c:v>
                </c:pt>
                <c:pt idx="1">
                  <c:v>52623.25</c:v>
                </c:pt>
                <c:pt idx="2">
                  <c:v>87779.4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42-4AA7-901F-01063516502A}"/>
            </c:ext>
          </c:extLst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35756770308491448"/>
          <c:y val="0.19549569893667298"/>
          <c:w val="0.64088910957603762"/>
          <c:h val="0.70938731288122459"/>
        </c:manualLayout>
      </c:layout>
      <c:spPr>
        <a:ln w="0"/>
      </c:spPr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МП социальной направленности</a:t>
            </a:r>
          </a:p>
        </c:rich>
      </c:tx>
      <c:layout>
        <c:manualLayout>
          <c:xMode val="edge"/>
          <c:yMode val="edge"/>
          <c:x val="0.20696286444959971"/>
          <c:y val="6.3247890644236833E-3"/>
        </c:manualLayout>
      </c:layout>
    </c:title>
    <c:plotArea>
      <c:layout>
        <c:manualLayout>
          <c:layoutTarget val="inner"/>
          <c:xMode val="edge"/>
          <c:yMode val="edge"/>
          <c:x val="2.9786006939387922E-2"/>
          <c:y val="0.15356262939883178"/>
          <c:w val="0.29624738831462238"/>
          <c:h val="0.7106026543424832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explosion val="5"/>
          <c:dPt>
            <c:idx val="3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27-4B68-AAA1-26C2304A3697}"/>
              </c:ext>
            </c:extLst>
          </c:dPt>
          <c:cat>
            <c:strRef>
              <c:f>Лист1!$A$2:$A$6</c:f>
              <c:strCache>
                <c:ptCount val="5"/>
                <c:pt idx="0">
                  <c:v>Развитие образования 208558,99 тыс. рублей</c:v>
                </c:pt>
                <c:pt idx="1">
                  <c:v>Развитие культуры 14707,1 тыс. рублей</c:v>
                </c:pt>
                <c:pt idx="2">
                  <c:v>Повышение эффективности реализации молодежной политики и организации отдыха и оздоровления детей и молодежи 94,9 тыс. рублей</c:v>
                </c:pt>
                <c:pt idx="3">
                  <c:v>Развитие физической культуры и спорта 21750,16 тыс. рублей</c:v>
                </c:pt>
                <c:pt idx="4">
                  <c:v>Профилактика правонарушений и преступлений 607,7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208558.99</c:v>
                </c:pt>
                <c:pt idx="1">
                  <c:v>14707.1</c:v>
                </c:pt>
                <c:pt idx="2">
                  <c:v>94.9</c:v>
                </c:pt>
                <c:pt idx="3">
                  <c:v>21750.16</c:v>
                </c:pt>
                <c:pt idx="4">
                  <c:v>607.70000000000005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727-4B68-AAA1-26C2304A3697}"/>
            </c:ext>
          </c:extLst>
        </c:ser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ayout>
        <c:manualLayout>
          <c:xMode val="edge"/>
          <c:yMode val="edge"/>
          <c:x val="0.35829405088850275"/>
          <c:y val="0.14020020768967809"/>
          <c:w val="0.6189787137901398"/>
          <c:h val="0.85979978057746342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6975308641975592E-2"/>
          <c:y val="5.7144965612843074E-2"/>
          <c:w val="0.95111499951394951"/>
          <c:h val="0.75091741736244932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5.6144536652096427E-3"/>
                  <c:y val="-0.3088582819888293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408358,97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FF5-403B-B558-2B5D77EC8262}"/>
                </c:ext>
              </c:extLst>
            </c:dLbl>
            <c:dLbl>
              <c:idx val="1"/>
              <c:layout>
                <c:manualLayout>
                  <c:x val="3.7228800901355886E-4"/>
                  <c:y val="-0.3807271286344051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F5-403B-B558-2B5D77EC8262}"/>
                </c:ext>
              </c:extLst>
            </c:dLbl>
            <c:dLbl>
              <c:idx val="2"/>
              <c:layout>
                <c:manualLayout>
                  <c:x val="-2.5280108258446551E-3"/>
                  <c:y val="-0.3481085624902643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482784,3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FF5-403B-B558-2B5D77EC8262}"/>
                </c:ext>
              </c:extLst>
            </c:dLbl>
            <c:dLbl>
              <c:idx val="3"/>
              <c:layout>
                <c:manualLayout>
                  <c:x val="3.0864428393648892E-3"/>
                  <c:y val="-0.3289589107571137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438056,31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FF5-403B-B558-2B5D77EC8262}"/>
                </c:ext>
              </c:extLst>
            </c:dLbl>
            <c:dLbl>
              <c:idx val="4"/>
              <c:layout>
                <c:manualLayout>
                  <c:x val="1.7292585676996924E-3"/>
                  <c:y val="-0.3284318264860832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443297,13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FF5-403B-B558-2B5D77EC8262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 (факт)</c:v>
                </c:pt>
                <c:pt idx="1">
                  <c:v>2022 год (оценка)</c:v>
                </c:pt>
                <c:pt idx="2">
                  <c:v>2023 год (прогноз)</c:v>
                </c:pt>
                <c:pt idx="3">
                  <c:v>2024 год (прогноз)</c:v>
                </c:pt>
                <c:pt idx="4">
                  <c:v>2025 год (прогноз)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408358.9700000002</c:v>
                </c:pt>
                <c:pt idx="1">
                  <c:v>520456.2</c:v>
                </c:pt>
                <c:pt idx="2">
                  <c:v>482784.3</c:v>
                </c:pt>
                <c:pt idx="3">
                  <c:v>438056.31</c:v>
                </c:pt>
                <c:pt idx="4">
                  <c:v>443297.13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FF5-403B-B558-2B5D77EC8262}"/>
            </c:ext>
          </c:extLst>
        </c:ser>
        <c:overlap val="100"/>
        <c:axId val="168261504"/>
        <c:axId val="168263040"/>
      </c:barChart>
      <c:catAx>
        <c:axId val="16826150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68263040"/>
        <c:crosses val="autoZero"/>
        <c:auto val="1"/>
        <c:lblAlgn val="ctr"/>
        <c:lblOffset val="100"/>
      </c:catAx>
      <c:valAx>
        <c:axId val="168263040"/>
        <c:scaling>
          <c:orientation val="minMax"/>
        </c:scaling>
        <c:delete val="1"/>
        <c:axPos val="l"/>
        <c:numFmt formatCode="General" sourceLinked="1"/>
        <c:tickLblPos val="none"/>
        <c:crossAx val="1682615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2407407407407461E-2"/>
          <c:y val="0"/>
          <c:w val="0.61882716049383613"/>
          <c:h val="0.9220264153776575"/>
        </c:manualLayout>
      </c:layout>
      <c:barChart>
        <c:barDir val="col"/>
        <c:grouping val="stacked"/>
        <c:ser>
          <c:idx val="0"/>
          <c:order val="0"/>
          <c:tx>
            <c:strRef>
              <c:f>Лист1!$B$7</c:f>
              <c:strCache>
                <c:ptCount val="1"/>
                <c:pt idx="0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Лист1!$A$8:$A$12</c:f>
              <c:strCache>
                <c:ptCount val="5"/>
                <c:pt idx="0">
                  <c:v>2021 год (отчет)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Лист1!$B$8:$B$12</c:f>
              <c:numCache>
                <c:formatCode>0.00</c:formatCode>
                <c:ptCount val="5"/>
                <c:pt idx="0">
                  <c:v>78790.97</c:v>
                </c:pt>
                <c:pt idx="1">
                  <c:v>82084.039999999994</c:v>
                </c:pt>
                <c:pt idx="2">
                  <c:v>75778.070000000007</c:v>
                </c:pt>
                <c:pt idx="3">
                  <c:v>75185.3</c:v>
                </c:pt>
                <c:pt idx="4">
                  <c:v>74852.899999999994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C6-4D1B-9CCF-4A0795DE8B69}"/>
            </c:ext>
          </c:extLst>
        </c:ser>
        <c:ser>
          <c:idx val="1"/>
          <c:order val="1"/>
          <c:tx>
            <c:strRef>
              <c:f>Лист1!$C$7</c:f>
              <c:strCache>
                <c:ptCount val="1"/>
                <c:pt idx="0">
                  <c:v>Обслуживание государственного долга</c:v>
                </c:pt>
              </c:strCache>
            </c:strRef>
          </c:tx>
          <c:cat>
            <c:strRef>
              <c:f>Лист1!$A$8:$A$12</c:f>
              <c:strCache>
                <c:ptCount val="5"/>
                <c:pt idx="0">
                  <c:v>2021 год (отчет)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Лист1!$C$8:$C$12</c:f>
              <c:numCache>
                <c:formatCode>0.00</c:formatCode>
                <c:ptCount val="5"/>
                <c:pt idx="0">
                  <c:v>0</c:v>
                </c:pt>
                <c:pt idx="1">
                  <c:v>425</c:v>
                </c:pt>
                <c:pt idx="2">
                  <c:v>425</c:v>
                </c:pt>
                <c:pt idx="3">
                  <c:v>255</c:v>
                </c:pt>
                <c:pt idx="4">
                  <c:v>170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CC6-4D1B-9CCF-4A0795DE8B69}"/>
            </c:ext>
          </c:extLst>
        </c:ser>
        <c:ser>
          <c:idx val="2"/>
          <c:order val="2"/>
          <c:tx>
            <c:strRef>
              <c:f>Лист1!$D$7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cat>
            <c:strRef>
              <c:f>Лист1!$A$8:$A$12</c:f>
              <c:strCache>
                <c:ptCount val="5"/>
                <c:pt idx="0">
                  <c:v>2021 год (отчет)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Лист1!$D$9:$D$12</c:f>
              <c:numCache>
                <c:formatCode>0.00</c:formatCode>
                <c:ptCount val="4"/>
                <c:pt idx="0">
                  <c:v>621</c:v>
                </c:pt>
                <c:pt idx="1">
                  <c:v>3391.3</c:v>
                </c:pt>
                <c:pt idx="2">
                  <c:v>70</c:v>
                </c:pt>
                <c:pt idx="3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CC6-4D1B-9CCF-4A0795DE8B69}"/>
            </c:ext>
          </c:extLst>
        </c:ser>
        <c:ser>
          <c:idx val="3"/>
          <c:order val="3"/>
          <c:tx>
            <c:strRef>
              <c:f>Лист1!$E$7</c:f>
              <c:strCache>
                <c:ptCount val="1"/>
                <c:pt idx="0">
                  <c:v>Социальная политика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Лист1!$A$8:$A$12</c:f>
              <c:strCache>
                <c:ptCount val="5"/>
                <c:pt idx="0">
                  <c:v>2021 год (отчет)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Лист1!$E$8:$E$12</c:f>
              <c:numCache>
                <c:formatCode>0.00</c:formatCode>
                <c:ptCount val="5"/>
                <c:pt idx="0">
                  <c:v>13672.51</c:v>
                </c:pt>
                <c:pt idx="1">
                  <c:v>16216.849999999989</c:v>
                </c:pt>
                <c:pt idx="2">
                  <c:v>16171.5</c:v>
                </c:pt>
                <c:pt idx="3">
                  <c:v>16750.5</c:v>
                </c:pt>
                <c:pt idx="4">
                  <c:v>19588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CC6-4D1B-9CCF-4A0795DE8B69}"/>
            </c:ext>
          </c:extLst>
        </c:ser>
        <c:ser>
          <c:idx val="4"/>
          <c:order val="4"/>
          <c:tx>
            <c:strRef>
              <c:f>Лист1!$F$7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dLbls>
            <c:dLbl>
              <c:idx val="0"/>
              <c:layout>
                <c:manualLayout>
                  <c:x val="1.5432098765432245E-3"/>
                  <c:y val="-1.704714330914006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C6-4D1B-9CCF-4A0795DE8B69}"/>
                </c:ext>
              </c:extLst>
            </c:dLbl>
            <c:dLbl>
              <c:idx val="1"/>
              <c:layout>
                <c:manualLayout>
                  <c:x val="0"/>
                  <c:y val="-9.741224748080121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C6-4D1B-9CCF-4A0795DE8B69}"/>
                </c:ext>
              </c:extLst>
            </c:dLbl>
            <c:dLbl>
              <c:idx val="2"/>
              <c:layout>
                <c:manualLayout>
                  <c:x val="1.5432098765432245E-3"/>
                  <c:y val="-9.741224748080003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C6-4D1B-9CCF-4A0795DE8B69}"/>
                </c:ext>
              </c:extLst>
            </c:dLbl>
            <c:dLbl>
              <c:idx val="3"/>
              <c:layout>
                <c:manualLayout>
                  <c:x val="-5.6583708480090437E-17"/>
                  <c:y val="-1.217653093510004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C6-4D1B-9CCF-4A0795DE8B69}"/>
                </c:ext>
              </c:extLst>
            </c:dLbl>
            <c:dLbl>
              <c:idx val="4"/>
              <c:layout>
                <c:manualLayout>
                  <c:x val="0"/>
                  <c:y val="-9.741224748080121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CC6-4D1B-9CCF-4A0795DE8B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Лист1!$A$8:$A$12</c:f>
              <c:strCache>
                <c:ptCount val="5"/>
                <c:pt idx="0">
                  <c:v>2021 год (отчет)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Лист1!$F$8:$F$12</c:f>
              <c:numCache>
                <c:formatCode>0.00</c:formatCode>
                <c:ptCount val="5"/>
                <c:pt idx="0">
                  <c:v>11286.54</c:v>
                </c:pt>
                <c:pt idx="1">
                  <c:v>12310.19</c:v>
                </c:pt>
                <c:pt idx="2">
                  <c:v>11647.57</c:v>
                </c:pt>
                <c:pt idx="3">
                  <c:v>11609.869999999981</c:v>
                </c:pt>
                <c:pt idx="4">
                  <c:v>11549.6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CC6-4D1B-9CCF-4A0795DE8B69}"/>
            </c:ext>
          </c:extLst>
        </c:ser>
        <c:ser>
          <c:idx val="5"/>
          <c:order val="5"/>
          <c:tx>
            <c:strRef>
              <c:f>Лист1!$G$7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accent6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Лист1!$A$8:$A$12</c:f>
              <c:strCache>
                <c:ptCount val="5"/>
                <c:pt idx="0">
                  <c:v>2021 год (отчет)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Лист1!$G$8:$G$12</c:f>
              <c:numCache>
                <c:formatCode>0.00</c:formatCode>
                <c:ptCount val="5"/>
                <c:pt idx="0">
                  <c:v>206257.93</c:v>
                </c:pt>
                <c:pt idx="1">
                  <c:v>229074.67</c:v>
                </c:pt>
                <c:pt idx="2">
                  <c:v>224076.37</c:v>
                </c:pt>
                <c:pt idx="3">
                  <c:v>217270.7</c:v>
                </c:pt>
                <c:pt idx="4">
                  <c:v>218203.2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CC6-4D1B-9CCF-4A0795DE8B69}"/>
            </c:ext>
          </c:extLst>
        </c:ser>
        <c:ser>
          <c:idx val="6"/>
          <c:order val="6"/>
          <c:tx>
            <c:strRef>
              <c:f>Лист1!$I$7</c:f>
              <c:strCache>
                <c:ptCount val="1"/>
                <c:pt idx="0">
                  <c:v>Развитие коммунальной, жилищной инфраструктуры и охрана окружающей среды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Лист1!$A$8:$A$12</c:f>
              <c:strCache>
                <c:ptCount val="5"/>
                <c:pt idx="0">
                  <c:v>2021 год (отчет)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Лист1!$I$8:$I$12</c:f>
              <c:numCache>
                <c:formatCode>0.00</c:formatCode>
                <c:ptCount val="5"/>
                <c:pt idx="0">
                  <c:v>5254.94</c:v>
                </c:pt>
                <c:pt idx="1">
                  <c:v>45389.8</c:v>
                </c:pt>
                <c:pt idx="2">
                  <c:v>44120.75</c:v>
                </c:pt>
                <c:pt idx="3">
                  <c:v>9099.31</c:v>
                </c:pt>
                <c:pt idx="4">
                  <c:v>8453.5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CC6-4D1B-9CCF-4A0795DE8B69}"/>
            </c:ext>
          </c:extLst>
        </c:ser>
        <c:ser>
          <c:idx val="7"/>
          <c:order val="7"/>
          <c:tx>
            <c:strRef>
              <c:f>Лист1!$J$7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Лист1!$A$8:$A$12</c:f>
              <c:strCache>
                <c:ptCount val="5"/>
                <c:pt idx="0">
                  <c:v>2021 год (отчет)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Лист1!$J$8:$J$12</c:f>
              <c:numCache>
                <c:formatCode>0.00</c:formatCode>
                <c:ptCount val="5"/>
                <c:pt idx="0">
                  <c:v>47171.75</c:v>
                </c:pt>
                <c:pt idx="1">
                  <c:v>66170.27</c:v>
                </c:pt>
                <c:pt idx="2">
                  <c:v>51419</c:v>
                </c:pt>
                <c:pt idx="3">
                  <c:v>47797.3</c:v>
                </c:pt>
                <c:pt idx="4">
                  <c:v>44886.7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CC6-4D1B-9CCF-4A0795DE8B69}"/>
            </c:ext>
          </c:extLst>
        </c:ser>
        <c:ser>
          <c:idx val="8"/>
          <c:order val="8"/>
          <c:tx>
            <c:strRef>
              <c:f>Лист1!$K$7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cat>
            <c:strRef>
              <c:f>Лист1!$A$8:$A$12</c:f>
              <c:strCache>
                <c:ptCount val="5"/>
                <c:pt idx="0">
                  <c:v>2021 год (отчет)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Лист1!$K$8:$K$12</c:f>
              <c:numCache>
                <c:formatCode>0.00</c:formatCode>
                <c:ptCount val="5"/>
                <c:pt idx="0">
                  <c:v>1775.94</c:v>
                </c:pt>
                <c:pt idx="1">
                  <c:v>1949.25</c:v>
                </c:pt>
                <c:pt idx="2">
                  <c:v>2103.11</c:v>
                </c:pt>
                <c:pt idx="3">
                  <c:v>2082.4</c:v>
                </c:pt>
                <c:pt idx="4">
                  <c:v>2082.4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9CC6-4D1B-9CCF-4A0795DE8B69}"/>
            </c:ext>
          </c:extLst>
        </c:ser>
        <c:ser>
          <c:idx val="9"/>
          <c:order val="9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Лист1!$A$8:$A$12</c:f>
              <c:strCache>
                <c:ptCount val="5"/>
                <c:pt idx="0">
                  <c:v>2021 год (отчет)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CC6-4D1B-9CCF-4A0795DE8B69}"/>
            </c:ext>
          </c:extLst>
        </c:ser>
        <c:ser>
          <c:idx val="10"/>
          <c:order val="10"/>
          <c:tx>
            <c:strRef>
              <c:f>Лист1!$L$7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chemeClr val="accent3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Лист1!$A$8:$A$12</c:f>
              <c:strCache>
                <c:ptCount val="5"/>
                <c:pt idx="0">
                  <c:v>2021 год (отчет)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Лист1!$L$8:$L$12</c:f>
              <c:numCache>
                <c:formatCode>0.00</c:formatCode>
                <c:ptCount val="5"/>
                <c:pt idx="0">
                  <c:v>43673.65</c:v>
                </c:pt>
                <c:pt idx="1">
                  <c:v>65460.03</c:v>
                </c:pt>
                <c:pt idx="2">
                  <c:v>52627.63</c:v>
                </c:pt>
                <c:pt idx="3">
                  <c:v>57935.93</c:v>
                </c:pt>
                <c:pt idx="4">
                  <c:v>63440.83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9CC6-4D1B-9CCF-4A0795DE8B69}"/>
            </c:ext>
          </c:extLst>
        </c:ser>
        <c:ser>
          <c:idx val="11"/>
          <c:order val="11"/>
          <c:tx>
            <c:v>Охрана окружающей среды</c:v>
          </c:tx>
          <c:val>
            <c:numLit>
              <c:formatCode>General</c:formatCode>
              <c:ptCount val="1"/>
              <c:pt idx="0">
                <c:v>1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9CC6-4D1B-9CCF-4A0795DE8B69}"/>
            </c:ext>
          </c:extLst>
        </c:ser>
        <c:overlap val="100"/>
        <c:axId val="168404096"/>
        <c:axId val="168405632"/>
      </c:barChart>
      <c:catAx>
        <c:axId val="16840409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68405632"/>
        <c:crosses val="autoZero"/>
        <c:auto val="1"/>
        <c:lblAlgn val="ctr"/>
        <c:lblOffset val="100"/>
      </c:catAx>
      <c:valAx>
        <c:axId val="168405632"/>
        <c:scaling>
          <c:orientation val="minMax"/>
        </c:scaling>
        <c:delete val="1"/>
        <c:axPos val="l"/>
        <c:numFmt formatCode="0.00" sourceLinked="1"/>
        <c:tickLblPos val="none"/>
        <c:crossAx val="168404096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4197530864197616"/>
          <c:y val="9.307411483478762E-3"/>
          <c:w val="0.34876543209876543"/>
          <c:h val="0.9906925885165212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6073891579645216E-2"/>
          <c:y val="2.3560745403293552E-2"/>
          <c:w val="0.94785221684071064"/>
          <c:h val="0.51910730916049197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Руководство и управление в сфере установленных функций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7F-486F-A0B3-B577C402E4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42596.53</c:v>
                </c:pt>
                <c:pt idx="1">
                  <c:v>42891.43</c:v>
                </c:pt>
                <c:pt idx="2">
                  <c:v>43078.13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7F-486F-A0B3-B577C402E4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Резервные фонды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C7F-486F-A0B3-B577C402E46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Другие общегосударственные вопросы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9828.6</c:v>
                </c:pt>
                <c:pt idx="1">
                  <c:v>14844</c:v>
                </c:pt>
                <c:pt idx="2">
                  <c:v>20162.3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C7F-486F-A0B3-B577C402E46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Судебная система</c:v>
                </c:pt>
              </c:strCache>
            </c:strRef>
          </c:tx>
          <c:dLbls>
            <c:dLbl>
              <c:idx val="0"/>
              <c:layout>
                <c:manualLayout>
                  <c:x val="-7.1110613399032029E-3"/>
                  <c:y val="-1.66530789020187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7F-486F-A0B3-B577C402E460}"/>
                </c:ext>
              </c:extLst>
            </c:dLbl>
            <c:dLbl>
              <c:idx val="1"/>
              <c:layout>
                <c:manualLayout>
                  <c:x val="-4.7407075599354221E-3"/>
                  <c:y val="-3.400201775775267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7F-486F-A0B3-B577C402E460}"/>
                </c:ext>
              </c:extLst>
            </c:dLbl>
            <c:dLbl>
              <c:idx val="2"/>
              <c:layout>
                <c:manualLayout>
                  <c:x val="0"/>
                  <c:y val="1.777765334975784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7F-486F-A0B3-B577C402E4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2.5</c:v>
                </c:pt>
                <c:pt idx="1">
                  <c:v>0.5</c:v>
                </c:pt>
                <c:pt idx="2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C7F-486F-A0B3-B577C402E460}"/>
            </c:ext>
          </c:extLst>
        </c:ser>
        <c:overlap val="100"/>
        <c:axId val="177150976"/>
        <c:axId val="177165056"/>
      </c:barChart>
      <c:catAx>
        <c:axId val="177150976"/>
        <c:scaling>
          <c:orientation val="minMax"/>
        </c:scaling>
        <c:axPos val="b"/>
        <c:numFmt formatCode="General" sourceLinked="0"/>
        <c:tickLblPos val="nextTo"/>
        <c:crossAx val="177165056"/>
        <c:crosses val="autoZero"/>
        <c:auto val="1"/>
        <c:lblAlgn val="ctr"/>
        <c:lblOffset val="100"/>
      </c:catAx>
      <c:valAx>
        <c:axId val="177165056"/>
        <c:scaling>
          <c:orientation val="minMax"/>
        </c:scaling>
        <c:delete val="1"/>
        <c:axPos val="l"/>
        <c:numFmt formatCode="General" sourceLinked="1"/>
        <c:tickLblPos val="none"/>
        <c:crossAx val="1771509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169483046033309E-2"/>
          <c:y val="0.67801756133048963"/>
          <c:w val="0.88953521227298971"/>
          <c:h val="0.27646865932801801"/>
        </c:manualLayout>
      </c:layout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2023</a:t>
            </a:r>
            <a:r>
              <a:rPr lang="en-US" dirty="0"/>
              <a:t>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16022968105544716"/>
          <c:y val="4.4606012741597333E-2"/>
        </c:manualLayout>
      </c:layout>
    </c:title>
    <c:plotArea>
      <c:layout>
        <c:manualLayout>
          <c:layoutTarget val="inner"/>
          <c:xMode val="edge"/>
          <c:yMode val="edge"/>
          <c:x val="0.13993810239080376"/>
          <c:y val="0.14690645990762558"/>
          <c:w val="0.66068560585476654"/>
          <c:h val="0.4904208347832602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7"/>
          <c:dPt>
            <c:idx val="0"/>
            <c:explosion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5-7605-4613-A136-D57D6387C8E2}"/>
              </c:ext>
            </c:extLst>
          </c:dPt>
          <c:dPt>
            <c:idx val="1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605-4613-A136-D57D6387C8E2}"/>
              </c:ext>
            </c:extLst>
          </c:dPt>
          <c:dLbls>
            <c:dLbl>
              <c:idx val="1"/>
              <c:layout>
                <c:manualLayout>
                  <c:x val="2.7350550061915613E-2"/>
                  <c:y val="-4.444413337439457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9,8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605-4613-A136-D57D6387C8E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8,4%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605-4613-A136-D57D6387C8E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49,1%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605-4613-A136-D57D6387C8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25441,1 тыс.рублей</c:v>
                </c:pt>
                <c:pt idx="1">
                  <c:v>Налоги на имущество 7598,0 тыс. рублей</c:v>
                </c:pt>
                <c:pt idx="2">
                  <c:v>Акцизы по подакцизным товарам 6557,0 тыс. рублей</c:v>
                </c:pt>
                <c:pt idx="3">
                  <c:v>Налоги на совокупный доход 38271,0 тыс. рублей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0.32700000000000023</c:v>
                </c:pt>
                <c:pt idx="1">
                  <c:v>9.8000000000000087E-2</c:v>
                </c:pt>
                <c:pt idx="2">
                  <c:v>8.4000000000000047E-2</c:v>
                </c:pt>
                <c:pt idx="3">
                  <c:v>0.49100000000000027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605-4613-A136-D57D6387C8E2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1.4992606660012193E-2"/>
          <c:y val="0.64636055412380378"/>
          <c:w val="0.97331663385793443"/>
          <c:h val="0.34252832833169017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"/>
          <c:y val="3.2058063417596115E-2"/>
          <c:w val="0.94785221684071064"/>
          <c:h val="0.8516537784225597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tx>
          <c:dLbls>
            <c:dLbl>
              <c:idx val="0"/>
              <c:layout>
                <c:manualLayout>
                  <c:x val="-5.6047849858843332E-3"/>
                  <c:y val="-4.41448099500423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11-4A06-B71F-4736FFA71914}"/>
                </c:ext>
              </c:extLst>
            </c:dLbl>
            <c:dLbl>
              <c:idx val="1"/>
              <c:layout>
                <c:manualLayout>
                  <c:x val="-5.6047849858843332E-3"/>
                  <c:y val="-4.75405645615839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11-4A06-B71F-4736FFA71914}"/>
                </c:ext>
              </c:extLst>
            </c:dLbl>
            <c:dLbl>
              <c:idx val="2"/>
              <c:layout>
                <c:manualLayout>
                  <c:x val="8.4071774788264993E-3"/>
                  <c:y val="-4.75405645615839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11-4A06-B71F-4736FFA719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30.71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B11-4A06-B71F-4736FFA7191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Безопасность</c:v>
                </c:pt>
              </c:strCache>
            </c:strRef>
          </c:tx>
          <c:spPr>
            <a:solidFill>
              <a:schemeClr val="accent3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2072.4</c:v>
                </c:pt>
                <c:pt idx="1">
                  <c:v>2072.4</c:v>
                </c:pt>
                <c:pt idx="2">
                  <c:v>2072.4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B11-4A06-B71F-4736FFA71914}"/>
            </c:ext>
          </c:extLst>
        </c:ser>
        <c:overlap val="100"/>
        <c:axId val="177681920"/>
        <c:axId val="177683456"/>
      </c:barChart>
      <c:catAx>
        <c:axId val="177681920"/>
        <c:scaling>
          <c:orientation val="minMax"/>
        </c:scaling>
        <c:axPos val="b"/>
        <c:numFmt formatCode="General" sourceLinked="0"/>
        <c:tickLblPos val="nextTo"/>
        <c:crossAx val="177683456"/>
        <c:crosses val="autoZero"/>
        <c:auto val="1"/>
        <c:lblAlgn val="ctr"/>
        <c:lblOffset val="100"/>
      </c:catAx>
      <c:valAx>
        <c:axId val="177683456"/>
        <c:scaling>
          <c:orientation val="minMax"/>
        </c:scaling>
        <c:delete val="1"/>
        <c:axPos val="l"/>
        <c:numFmt formatCode="General" sourceLinked="1"/>
        <c:tickLblPos val="none"/>
        <c:crossAx val="1776819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8069978973301841E-2"/>
          <c:y val="1.6548146018286063E-2"/>
          <c:w val="0.84071723585118363"/>
          <c:h val="0.9063783515873395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Дорожное хозяйство</c:v>
                </c:pt>
              </c:strCache>
            </c:strRef>
          </c:tx>
          <c:explosion val="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00" dirty="0"/>
                      <a:t>33%</a:t>
                    </a:r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B1C-408D-81F1-B0CE65029CC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00" dirty="0"/>
                      <a:t>34%</a:t>
                    </a:r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B1C-408D-81F1-B0CE65029CCB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000" dirty="0"/>
                      <a:t>33%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B1C-408D-81F1-B0CE65029C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0.32900000000000051</c:v>
                </c:pt>
                <c:pt idx="1">
                  <c:v>0.34</c:v>
                </c:pt>
                <c:pt idx="2">
                  <c:v>0.33000000000000052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B1C-408D-81F1-B0CE65029CCB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3740702485300002"/>
          <c:y val="6.6261621796426584E-2"/>
          <c:w val="0.77775910420718086"/>
          <c:h val="0.871759236801683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Дорожное хозяйство</c:v>
                </c:pt>
              </c:strCache>
            </c:strRef>
          </c:tx>
          <c:explosion val="5"/>
          <c:dPt>
            <c:idx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F97-435E-8ABE-DBE6B84F9D0F}"/>
              </c:ext>
            </c:extLst>
          </c:dPt>
          <c:dPt>
            <c:idx val="1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F97-435E-8ABE-DBE6B84F9D0F}"/>
              </c:ext>
            </c:extLst>
          </c:dPt>
          <c:dPt>
            <c:idx val="2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F97-435E-8ABE-DBE6B84F9D0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00" dirty="0"/>
                      <a:t>65%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F97-435E-8ABE-DBE6B84F9D0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00" dirty="0"/>
                      <a:t>24%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F97-435E-8ABE-DBE6B84F9D0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000" dirty="0"/>
                      <a:t>11%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F97-435E-8ABE-DBE6B84F9D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0.65000000000000102</c:v>
                </c:pt>
                <c:pt idx="1">
                  <c:v>0.24000000000000019</c:v>
                </c:pt>
                <c:pt idx="2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F97-435E-8ABE-DBE6B84F9D0F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3820935636496244E-2"/>
          <c:y val="5.2287258788994068E-2"/>
          <c:w val="0.84535385773522342"/>
          <c:h val="0.895081292277542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Дорожное хозяйство</c:v>
                </c:pt>
              </c:strCache>
            </c:strRef>
          </c:tx>
          <c:explosion val="5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0.33000000000000052</c:v>
                </c:pt>
                <c:pt idx="1">
                  <c:v>0.33000000000000052</c:v>
                </c:pt>
                <c:pt idx="2">
                  <c:v>0.33000000000000052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AA-4282-8202-67C564784831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6.2577449350970414E-3"/>
          <c:w val="0.9263780498641736"/>
          <c:h val="0.9634090728501999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Дорожное хозяйство</c:v>
                </c:pt>
              </c:strCache>
            </c:strRef>
          </c:tx>
          <c:explosion val="5"/>
          <c:dPt>
            <c:idx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64E-4C8C-8153-0C82964CBA79}"/>
              </c:ext>
            </c:extLst>
          </c:dPt>
          <c:dPt>
            <c:idx val="2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64E-4C8C-8153-0C82964CBA79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00" dirty="0"/>
                      <a:t>96%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64E-4C8C-8153-0C82964CBA79}"/>
                </c:ext>
              </c:extLst>
            </c:dLbl>
            <c:dLbl>
              <c:idx val="1"/>
              <c:layout>
                <c:manualLayout>
                  <c:x val="-8.437760306151168E-2"/>
                  <c:y val="-1.0968814020735381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/>
                      <a:t>2%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64E-4C8C-8153-0C82964CBA79}"/>
                </c:ext>
              </c:extLst>
            </c:dLbl>
            <c:dLbl>
              <c:idx val="2"/>
              <c:layout>
                <c:manualLayout>
                  <c:x val="6.3282371807914767E-2"/>
                  <c:y val="6.284143771081264E-18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/>
                      <a:t>2%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64E-4C8C-8153-0C82964CBA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0.96000000000000063</c:v>
                </c:pt>
                <c:pt idx="1">
                  <c:v>2.0000000000000011E-2</c:v>
                </c:pt>
                <c:pt idx="2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64E-4C8C-8153-0C82964CBA79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3873456943315518"/>
          <c:y val="0.10860658648330031"/>
          <c:w val="0.43120173994018957"/>
          <c:h val="0.7535050785747149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0%">
                  <c:v>2.3E-2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DE-4F5B-AAC2-5735145D13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Жилищное хозяйство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0%</c:formatCode>
                <c:ptCount val="3"/>
                <c:pt idx="0">
                  <c:v>1.0000000000000005E-2</c:v>
                </c:pt>
                <c:pt idx="1">
                  <c:v>1.4E-2</c:v>
                </c:pt>
                <c:pt idx="2">
                  <c:v>2.0000000000000011E-2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7DE-4F5B-AAC2-5735145D13D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Благоустройство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0%</c:formatCode>
                <c:ptCount val="3"/>
                <c:pt idx="0">
                  <c:v>1.0000000000000005E-2</c:v>
                </c:pt>
                <c:pt idx="1">
                  <c:v>1.0000000000000005E-2</c:v>
                </c:pt>
                <c:pt idx="2">
                  <c:v>1.0000000000000005E-2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7DE-4F5B-AAC2-5735145D13D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spPr>
            <a:solidFill>
              <a:srgbClr val="0A7D9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Лист1!$E$2:$E$4</c:f>
              <c:numCache>
                <c:formatCode>0%</c:formatCode>
                <c:ptCount val="3"/>
                <c:pt idx="0">
                  <c:v>0.96400000000000041</c:v>
                </c:pt>
                <c:pt idx="1">
                  <c:v>0.97000000000000042</c:v>
                </c:pt>
                <c:pt idx="2">
                  <c:v>0.97000000000000042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7DE-4F5B-AAC2-5735145D13D8}"/>
            </c:ext>
          </c:extLst>
        </c:ser>
        <c:dLbls>
          <c:showVal val="1"/>
        </c:dLbls>
        <c:shape val="box"/>
        <c:axId val="180544640"/>
        <c:axId val="180546176"/>
        <c:axId val="180504768"/>
      </c:bar3DChart>
      <c:catAx>
        <c:axId val="1805446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0546176"/>
        <c:crosses val="autoZero"/>
        <c:auto val="1"/>
        <c:lblAlgn val="ctr"/>
        <c:lblOffset val="100"/>
      </c:catAx>
      <c:valAx>
        <c:axId val="180546176"/>
        <c:scaling>
          <c:orientation val="minMax"/>
        </c:scaling>
        <c:axPos val="l"/>
        <c:numFmt formatCode="0%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0544640"/>
        <c:crosses val="autoZero"/>
        <c:crossBetween val="between"/>
      </c:valAx>
      <c:serAx>
        <c:axId val="180504768"/>
        <c:scaling>
          <c:orientation val="minMax"/>
        </c:scaling>
        <c:axPos val="b"/>
        <c:tickLblPos val="none"/>
        <c:crossAx val="180546176"/>
        <c:crosses val="autoZero"/>
      </c:ser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56532949809362543"/>
          <c:y val="0.36395999143560448"/>
          <c:w val="0.39567218001881227"/>
          <c:h val="0.3651560082550677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209403870693073E-2"/>
          <c:y val="1.4062499134934847E-2"/>
          <c:w val="0.51929845628383431"/>
          <c:h val="0.8527348880972475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Дополнительное образование детей
Финансовое обеспечение деятельности 3 районных учреждений
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2024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26051</c:v>
                </c:pt>
                <c:pt idx="1">
                  <c:v>25631.599999999984</c:v>
                </c:pt>
                <c:pt idx="2">
                  <c:v>25035.9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74-4A6C-B006-219668E554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Профессиональная подготовка, переподготовка и повышение квалификации
Субсидия из областного бюджета на подготовку и повышение квалификации лиц, замещающих муниципальные должности, и муниципальных служащих с софинансированием из районного бюджета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2024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77.31</c:v>
                </c:pt>
                <c:pt idx="1">
                  <c:v>77.31</c:v>
                </c:pt>
                <c:pt idx="2">
                  <c:v>77.31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474-4A6C-B006-219668E554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Молодёжная политика и оздоровление детей
Мероприятия в сфере молодежной политики
Комплексные меры профилактики немедицинского потребления наркотических средств и их незаконного оборота в Котельничском районе
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2024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99.9</c:v>
                </c:pt>
                <c:pt idx="1">
                  <c:v>99.9</c:v>
                </c:pt>
                <c:pt idx="2">
                  <c:v>99.9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474-4A6C-B006-219668E5544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образования
Противодействие коррупции в Котельничском районе
Обеспечение деятельности централизованной бухгалтерии, методкабинета и хозяйственно-эксплуатационной группы Управления образования администрации Котельничского района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2024</c:v>
                </c:pt>
                <c:pt idx="2">
                  <c:v>2023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8772.39</c:v>
                </c:pt>
                <c:pt idx="1">
                  <c:v>8772.39</c:v>
                </c:pt>
                <c:pt idx="2">
                  <c:v>8791.66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474-4A6C-B006-219668E5544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Дошкольное образование
Финансовое обеспечение деятельности 4 районных учреждений
Субвенция на реализацию прав на получение общедоступного и бесплатного дошкольного образования 
Обеспечение питания льготной категории детей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2024</c:v>
                </c:pt>
                <c:pt idx="2">
                  <c:v>2023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35383.1</c:v>
                </c:pt>
                <c:pt idx="1">
                  <c:v>34723.199999999997</c:v>
                </c:pt>
                <c:pt idx="2">
                  <c:v>33787.5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474-4A6C-B006-219668E5544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Общее образование
Финансовое обеспечение деятельности  12 районных учреждений
Ежемесячное вознаграждение за классное руководство
 Организация бесплатного горячего питания учащихся 1-4 классов
 Выплата компенсации педагогам и  другие расходы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-2.1138123154367237E-3"/>
                  <c:y val="-4.934023157636977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74-4A6C-B006-219668E5544D}"/>
                </c:ext>
              </c:extLst>
            </c:dLbl>
            <c:dLbl>
              <c:idx val="2"/>
              <c:layout>
                <c:manualLayout>
                  <c:x val="-4.5446964781889497E-2"/>
                  <c:y val="5.021810621363870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474-4A6C-B006-219668E554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2024</c:v>
                </c:pt>
                <c:pt idx="2">
                  <c:v>2023</c:v>
                </c:pt>
              </c:numCache>
            </c:num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147818.79999999999</c:v>
                </c:pt>
                <c:pt idx="1">
                  <c:v>147966.29999999999</c:v>
                </c:pt>
                <c:pt idx="2">
                  <c:v>156284.1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474-4A6C-B006-219668E5544D}"/>
            </c:ext>
          </c:extLst>
        </c:ser>
        <c:gapWidth val="182"/>
        <c:axId val="181310976"/>
        <c:axId val="181312512"/>
      </c:barChart>
      <c:catAx>
        <c:axId val="18131097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312512"/>
        <c:crosses val="autoZero"/>
        <c:auto val="1"/>
        <c:lblAlgn val="ctr"/>
        <c:lblOffset val="100"/>
      </c:catAx>
      <c:valAx>
        <c:axId val="181312512"/>
        <c:scaling>
          <c:orientation val="minMax"/>
          <c:max val="16000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310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856158234330912"/>
          <c:y val="1.3514209306458583E-2"/>
          <c:w val="0.42143841765669116"/>
          <c:h val="0.9864857150790284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расходы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2024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145</c:v>
                </c:pt>
                <c:pt idx="1">
                  <c:v>241.57</c:v>
                </c:pt>
                <c:pt idx="2">
                  <c:v>241.57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C2-4ACE-947C-13698D3B65B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Дворцы, дома и другие учреждения культуры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2024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4000.7</c:v>
                </c:pt>
                <c:pt idx="1">
                  <c:v>3991.7</c:v>
                </c:pt>
                <c:pt idx="2">
                  <c:v>4076.3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BC2-4ACE-947C-13698D3B65B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Музеи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2024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3740.4</c:v>
                </c:pt>
                <c:pt idx="1">
                  <c:v>3722.1</c:v>
                </c:pt>
                <c:pt idx="2">
                  <c:v>3690.3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BC2-4ACE-947C-13698D3B65B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Библиотеки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2024</c:v>
                </c:pt>
                <c:pt idx="2">
                  <c:v>2023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3663.5</c:v>
                </c:pt>
                <c:pt idx="1">
                  <c:v>3654.5</c:v>
                </c:pt>
                <c:pt idx="2">
                  <c:v>3639.4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BC2-4ACE-947C-13698D3B65B0}"/>
            </c:ext>
          </c:extLst>
        </c:ser>
        <c:gapWidth val="182"/>
        <c:axId val="181405952"/>
        <c:axId val="181424128"/>
      </c:barChart>
      <c:catAx>
        <c:axId val="18140595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424128"/>
        <c:crosses val="autoZero"/>
        <c:auto val="1"/>
        <c:lblAlgn val="ctr"/>
        <c:lblOffset val="100"/>
      </c:catAx>
      <c:valAx>
        <c:axId val="18142412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40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123756879304356"/>
          <c:y val="0.22568207457468273"/>
          <c:w val="0.28876243120695627"/>
          <c:h val="0.5308489880084893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ru-RU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4222122679806265E-2"/>
          <c:y val="2.4444273355917041E-2"/>
          <c:w val="0.6054452669153646"/>
          <c:h val="0.865165773117948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соц. политики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layout>
                <c:manualLayout>
                  <c:x val="0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06-4EBC-9EE5-474F889F35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2024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95.9</c:v>
                </c:pt>
                <c:pt idx="1">
                  <c:v>95.9</c:v>
                </c:pt>
                <c:pt idx="2">
                  <c:v>95.9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06-4EBC-9EE5-474F889F358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Охрана семьи и детства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2024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5962.1</c:v>
                </c:pt>
                <c:pt idx="1">
                  <c:v>3598.6</c:v>
                </c:pt>
                <c:pt idx="2">
                  <c:v>3598.6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306-4EBC-9EE5-474F889F358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Социальное обеспечение населения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2024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11092</c:v>
                </c:pt>
                <c:pt idx="1">
                  <c:v>10618</c:v>
                </c:pt>
                <c:pt idx="2">
                  <c:v>10039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306-4EBC-9EE5-474F889F358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Пенсионное обеспечение</c:v>
                </c:pt>
              </c:strCache>
            </c:strRef>
          </c:tx>
          <c:spPr>
            <a:solidFill>
              <a:schemeClr val="accent1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2024</c:v>
                </c:pt>
                <c:pt idx="2">
                  <c:v>2023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2438</c:v>
                </c:pt>
                <c:pt idx="1">
                  <c:v>2438</c:v>
                </c:pt>
                <c:pt idx="2">
                  <c:v>2438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306-4EBC-9EE5-474F889F3586}"/>
            </c:ext>
          </c:extLst>
        </c:ser>
        <c:axId val="181559296"/>
        <c:axId val="181560832"/>
      </c:barChart>
      <c:catAx>
        <c:axId val="181559296"/>
        <c:scaling>
          <c:orientation val="minMax"/>
        </c:scaling>
        <c:axPos val="l"/>
        <c:numFmt formatCode="General" sourceLinked="0"/>
        <c:tickLblPos val="nextTo"/>
        <c:crossAx val="181560832"/>
        <c:crosses val="autoZero"/>
        <c:auto val="1"/>
        <c:lblAlgn val="ctr"/>
        <c:lblOffset val="100"/>
      </c:catAx>
      <c:valAx>
        <c:axId val="181560832"/>
        <c:scaling>
          <c:orientation val="minMax"/>
        </c:scaling>
        <c:delete val="1"/>
        <c:axPos val="b"/>
        <c:numFmt formatCode="General" sourceLinked="1"/>
        <c:tickLblPos val="none"/>
        <c:crossAx val="181559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569267380472703"/>
          <c:y val="3.7196664146106805E-2"/>
          <c:w val="0.24704837542906394"/>
          <c:h val="0.51055949291294456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8120552679436678E-2"/>
          <c:y val="2.9136751266833398E-2"/>
          <c:w val="0.60052448050879026"/>
          <c:h val="0.8948248791565236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Организация и проведение официальных спортивных мероприятий и обеспечение участия спортивных сборных команд Котельничского района в спортивных соревнованиях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2024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</c:v>
                </c:pt>
                <c:pt idx="1">
                  <c:v>70</c:v>
                </c:pt>
                <c:pt idx="2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1B-4AED-8C98-84DA82CCFE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Финансовая поддержка детско-юношеского спорта  (приобретение оборудования для спортивной школы)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E1B-4AED-8C98-84DA82CCFEAA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1B-4AED-8C98-84DA82CCFE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2024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1B-4AED-8C98-84DA82CCFE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Оснащение объектов спортивной инфраструктуры спортивно – технологическим оборудованием (строительство спортивной площадки ГТО)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1B-4AED-8C98-84DA82CCFEAA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1B-4AED-8C98-84DA82CCFE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2024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2821.2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E1B-4AED-8C98-84DA82CCFEAA}"/>
            </c:ext>
          </c:extLst>
        </c:ser>
        <c:gapWidth val="182"/>
        <c:axId val="181494144"/>
        <c:axId val="181495680"/>
      </c:barChart>
      <c:catAx>
        <c:axId val="18149414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495680"/>
        <c:crosses val="autoZero"/>
        <c:auto val="1"/>
        <c:lblAlgn val="ctr"/>
        <c:lblOffset val="100"/>
      </c:catAx>
      <c:valAx>
        <c:axId val="18149568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49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350441400283579"/>
          <c:y val="6.1901875696313766E-2"/>
          <c:w val="0.30997230258378544"/>
          <c:h val="0.8761962486073728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2024 год</a:t>
            </a:r>
          </a:p>
        </c:rich>
      </c:tx>
      <c:layout>
        <c:manualLayout>
          <c:xMode val="edge"/>
          <c:yMode val="edge"/>
          <c:x val="0.17606782919479791"/>
          <c:y val="4.2941765921113179E-2"/>
        </c:manualLayout>
      </c:layout>
    </c:title>
    <c:plotArea>
      <c:layout>
        <c:manualLayout>
          <c:layoutTarget val="inner"/>
          <c:xMode val="edge"/>
          <c:yMode val="edge"/>
          <c:x val="0.15040154957669769"/>
          <c:y val="0.14135905243351987"/>
          <c:w val="0.64102287707417227"/>
          <c:h val="0.5004107080545094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2024год</c:v>
                </c:pt>
              </c:strCache>
            </c:strRef>
          </c:tx>
          <c:explosion val="5"/>
          <c:dPt>
            <c:idx val="1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6D-4F5D-AE1C-2F6B551B2F80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32,9</a:t>
                    </a:r>
                  </a:p>
                  <a:p>
                    <a:r>
                      <a:rPr lang="en-US" dirty="0"/>
                      <a:t>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26D-4F5D-AE1C-2F6B551B2F8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9,9%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26D-4F5D-AE1C-2F6B551B2F80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8,4</a:t>
                    </a:r>
                  </a:p>
                  <a:p>
                    <a:r>
                      <a:rPr lang="en-US" dirty="0"/>
                      <a:t>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26D-4F5D-AE1C-2F6B551B2F80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48,8</a:t>
                    </a:r>
                  </a:p>
                  <a:p>
                    <a:r>
                      <a:rPr lang="en-US" dirty="0"/>
                      <a:t>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26D-4F5D-AE1C-2F6B551B2F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26708,89 тыс. рублей</c:v>
                </c:pt>
                <c:pt idx="1">
                  <c:v>Налоги на имущество 7993,1 тыс. рублей</c:v>
                </c:pt>
                <c:pt idx="2">
                  <c:v>Акцизы по подакцизным товарам 6840,0 тыс. рублей</c:v>
                </c:pt>
                <c:pt idx="3">
                  <c:v>Налоги на совокупный доход 39552,45 тыс. рублей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0.32900000000000035</c:v>
                </c:pt>
                <c:pt idx="1">
                  <c:v>9.9000000000000046E-2</c:v>
                </c:pt>
                <c:pt idx="2">
                  <c:v>8.4000000000000047E-2</c:v>
                </c:pt>
                <c:pt idx="3">
                  <c:v>0.48800000000000027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26D-4F5D-AE1C-2F6B551B2F80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24033471417E-2"/>
          <c:y val="0.65126280830930305"/>
          <c:w val="0.87095123130036745"/>
          <c:h val="0.33540395167837994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/>
              <a:t>Межбюджетные трансферты в 202</a:t>
            </a:r>
            <a:r>
              <a:rPr lang="en-US" sz="2000"/>
              <a:t>3</a:t>
            </a:r>
            <a:r>
              <a:rPr lang="ru-RU" sz="2000"/>
              <a:t>-202</a:t>
            </a:r>
            <a:r>
              <a:rPr lang="en-US" sz="2000"/>
              <a:t>5</a:t>
            </a:r>
            <a:r>
              <a:rPr lang="ru-RU" sz="2000"/>
              <a:t> гг.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межбюджетные трансферты, тыс.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2024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6924.7</c:v>
                </c:pt>
                <c:pt idx="1">
                  <c:v>7074.7</c:v>
                </c:pt>
                <c:pt idx="2">
                  <c:v>7605.57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BC-4F4E-BCCB-65B803274E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Субсидия местным бюджетам на выполнение расходных обязательств муниципальных образований области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2024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2368.5</c:v>
                </c:pt>
                <c:pt idx="1">
                  <c:v>2368.5</c:v>
                </c:pt>
                <c:pt idx="2">
                  <c:v>2368.5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BC-4F4E-BCCB-65B803274E6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Дотации на выравнивание бюджетной обеспеченности сельских поселений Котельничского района, тыс. руб.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2024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10338</c:v>
                </c:pt>
                <c:pt idx="1">
                  <c:v>10482</c:v>
                </c:pt>
                <c:pt idx="2">
                  <c:v>10577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8BC-4F4E-BCCB-65B803274E6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 на обеспечение сбалансированности бюджетов сельских поселений Котельничского района, тыс. руб.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2024</c:v>
                </c:pt>
                <c:pt idx="2">
                  <c:v>2023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55221.7</c:v>
                </c:pt>
                <c:pt idx="1">
                  <c:v>55260.1</c:v>
                </c:pt>
                <c:pt idx="2">
                  <c:v>55227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8BC-4F4E-BCCB-65B803274E63}"/>
            </c:ext>
          </c:extLst>
        </c:ser>
        <c:gapWidth val="182"/>
        <c:axId val="181766016"/>
        <c:axId val="181767552"/>
      </c:barChart>
      <c:catAx>
        <c:axId val="18176601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767552"/>
        <c:crosses val="autoZero"/>
        <c:auto val="1"/>
        <c:lblAlgn val="ctr"/>
        <c:lblOffset val="100"/>
      </c:catAx>
      <c:valAx>
        <c:axId val="18176755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76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790067472880822"/>
          <c:y val="0.11398104979309451"/>
          <c:w val="0.32100933648348678"/>
          <c:h val="0.885812189162006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2025 год</a:t>
            </a:r>
          </a:p>
        </c:rich>
      </c:tx>
      <c:layout>
        <c:manualLayout>
          <c:xMode val="edge"/>
          <c:yMode val="edge"/>
          <c:x val="0.22716050542580155"/>
          <c:y val="3.2427484994186198E-2"/>
        </c:manualLayout>
      </c:layout>
    </c:title>
    <c:plotArea>
      <c:layout>
        <c:manualLayout>
          <c:layoutTarget val="inner"/>
          <c:xMode val="edge"/>
          <c:yMode val="edge"/>
          <c:x val="0.16203654714706589"/>
          <c:y val="0.13476693849973301"/>
          <c:w val="0.64766828489685879"/>
          <c:h val="0.5145295166713811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2023год</c:v>
                </c:pt>
              </c:strCache>
            </c:strRef>
          </c:tx>
          <c:explosion val="5"/>
          <c:dPt>
            <c:idx val="1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AC-4BB7-B155-D9F95791C62E}"/>
              </c:ext>
            </c:extLst>
          </c:dPt>
          <c:dLbls>
            <c:dLbl>
              <c:idx val="0"/>
              <c:layout>
                <c:manualLayout>
                  <c:x val="9.1168500206385387E-3"/>
                  <c:y val="1.111103334359864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33,1%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8AC-4BB7-B155-D9F95791C62E}"/>
                </c:ext>
              </c:extLst>
            </c:dLbl>
            <c:dLbl>
              <c:idx val="1"/>
              <c:layout>
                <c:manualLayout>
                  <c:x val="1.367527503095785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9,9%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8AC-4BB7-B155-D9F95791C62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8,5</a:t>
                    </a:r>
                  </a:p>
                  <a:p>
                    <a:r>
                      <a:rPr lang="en-US" dirty="0"/>
                      <a:t>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8AC-4BB7-B155-D9F95791C62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48,5</a:t>
                    </a:r>
                  </a:p>
                  <a:p>
                    <a:r>
                      <a:rPr lang="en-US" dirty="0"/>
                      <a:t>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8AC-4BB7-B155-D9F95791C6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28066,74 тыс. рублей</c:v>
                </c:pt>
                <c:pt idx="1">
                  <c:v>Налоги на имущество 8416,73 тыс. рублей</c:v>
                </c:pt>
                <c:pt idx="2">
                  <c:v>Акцизы по подакцизным товарам 7219 тыс. рублей</c:v>
                </c:pt>
                <c:pt idx="3">
                  <c:v>Налоги на совокупный доход 39258,06 тыс. рублей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0.33100000000000035</c:v>
                </c:pt>
                <c:pt idx="1">
                  <c:v>9.9000000000000046E-2</c:v>
                </c:pt>
                <c:pt idx="2">
                  <c:v>8.5000000000000006E-2</c:v>
                </c:pt>
                <c:pt idx="3">
                  <c:v>0.48500000000000026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8AC-4BB7-B155-D9F95791C62E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24033471417E-2"/>
          <c:y val="0.64904060164060284"/>
          <c:w val="0.87095123130036745"/>
          <c:h val="0.33762615834710352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2.456723332505634E-2"/>
          <c:y val="0"/>
          <c:w val="0.95309891819761972"/>
          <c:h val="0.8290116684565919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-2.7359426880159871E-2"/>
                  <c:y val="-0.2827708103856422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36-4328-86D8-7E99924F9DE2}"/>
                </c:ext>
              </c:extLst>
            </c:dLbl>
            <c:dLbl>
              <c:idx val="1"/>
              <c:layout>
                <c:manualLayout>
                  <c:x val="-7.8948222020514183E-3"/>
                  <c:y val="-0.2991518081148565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36-4328-86D8-7E99924F9DE2}"/>
                </c:ext>
              </c:extLst>
            </c:dLbl>
            <c:dLbl>
              <c:idx val="2"/>
              <c:layout>
                <c:manualLayout>
                  <c:x val="5.8455063372225453E-3"/>
                  <c:y val="-0.3248715054840905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36-4328-86D8-7E99924F9DE2}"/>
                </c:ext>
              </c:extLst>
            </c:dLbl>
            <c:dLbl>
              <c:idx val="3"/>
              <c:layout>
                <c:manualLayout>
                  <c:x val="1.676818412203334E-2"/>
                  <c:y val="-0.3559422403777913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36-4328-86D8-7E99924F9DE2}"/>
                </c:ext>
              </c:extLst>
            </c:dLbl>
            <c:dLbl>
              <c:idx val="4"/>
              <c:layout>
                <c:manualLayout>
                  <c:x val="6.0333678419593167E-2"/>
                  <c:y val="-0.3881006016752885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36-4328-86D8-7E99924F9D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(отчет)</c:v>
                </c:pt>
                <c:pt idx="1">
                  <c:v>2022 *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21931.780000000013</c:v>
                </c:pt>
                <c:pt idx="1">
                  <c:v>22461.1</c:v>
                </c:pt>
                <c:pt idx="2">
                  <c:v>25441.1</c:v>
                </c:pt>
                <c:pt idx="3" formatCode="General">
                  <c:v>26708.89</c:v>
                </c:pt>
                <c:pt idx="4" formatCode="General">
                  <c:v>28066.74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36-4328-86D8-7E99924F9DE2}"/>
            </c:ext>
          </c:extLst>
        </c:ser>
        <c:shape val="box"/>
        <c:axId val="164960128"/>
        <c:axId val="164961664"/>
        <c:axId val="0"/>
      </c:bar3DChart>
      <c:catAx>
        <c:axId val="16496012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4961664"/>
        <c:crosses val="autoZero"/>
        <c:auto val="1"/>
        <c:lblAlgn val="ctr"/>
        <c:lblOffset val="100"/>
      </c:catAx>
      <c:valAx>
        <c:axId val="164961664"/>
        <c:scaling>
          <c:orientation val="minMax"/>
        </c:scaling>
        <c:delete val="1"/>
        <c:axPos val="l"/>
        <c:numFmt formatCode="General" sourceLinked="1"/>
        <c:tickLblPos val="none"/>
        <c:crossAx val="1649601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95-4B06-97A7-7FB578C6D99C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0.23800000000000004</c:v>
                </c:pt>
                <c:pt idx="1">
                  <c:v>0.76200000000000445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95-4B06-97A7-7FB578C6D99C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819DC-1488-4DBC-8E8D-B190A46F202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5A87216-2A19-4F68-B38A-27FC13336748}">
      <dgm:prSet phldrT="[Текст]" custT="1"/>
      <dgm:spPr/>
      <dgm:t>
        <a:bodyPr/>
        <a:lstStyle/>
        <a:p>
          <a:r>
            <a:rPr lang="ru-RU" sz="2400" b="1" dirty="0"/>
            <a:t>Налоговые доходы</a:t>
          </a:r>
        </a:p>
      </dgm:t>
    </dgm:pt>
    <dgm:pt modelId="{64DD795D-AACB-4B0E-A29E-1B63F9A2BECF}" type="parTrans" cxnId="{6F368CD6-7B9D-40F6-9D65-C4F921CDD126}">
      <dgm:prSet/>
      <dgm:spPr/>
      <dgm:t>
        <a:bodyPr/>
        <a:lstStyle/>
        <a:p>
          <a:endParaRPr lang="ru-RU" sz="2000" b="1"/>
        </a:p>
      </dgm:t>
    </dgm:pt>
    <dgm:pt modelId="{33E0C5CD-CA07-4074-BD9B-811B3AAAE8BE}" type="sibTrans" cxnId="{6F368CD6-7B9D-40F6-9D65-C4F921CDD126}">
      <dgm:prSet/>
      <dgm:spPr/>
      <dgm:t>
        <a:bodyPr/>
        <a:lstStyle/>
        <a:p>
          <a:endParaRPr lang="ru-RU" sz="2000" b="1"/>
        </a:p>
      </dgm:t>
    </dgm:pt>
    <dgm:pt modelId="{B22EFB17-C9DE-4411-9B64-3C30DA6543C4}">
      <dgm:prSet phldrT="[Текст]" custT="1"/>
      <dgm:spPr/>
      <dgm:t>
        <a:bodyPr/>
        <a:lstStyle/>
        <a:p>
          <a:r>
            <a:rPr lang="ru-RU" sz="2400" b="1" dirty="0" err="1"/>
            <a:t>Безвоз-мездные</a:t>
          </a:r>
          <a:r>
            <a:rPr lang="ru-RU" sz="2400" b="1" dirty="0"/>
            <a:t> доходы</a:t>
          </a:r>
        </a:p>
      </dgm:t>
    </dgm:pt>
    <dgm:pt modelId="{7FCDF6E0-9327-4ECF-8ADB-B2DCB9F94EB7}" type="parTrans" cxnId="{B76B0EB8-368B-4615-9243-33DA392243E6}">
      <dgm:prSet/>
      <dgm:spPr/>
      <dgm:t>
        <a:bodyPr/>
        <a:lstStyle/>
        <a:p>
          <a:endParaRPr lang="ru-RU" sz="2000" b="1"/>
        </a:p>
      </dgm:t>
    </dgm:pt>
    <dgm:pt modelId="{C39C1A0C-802E-4646-B16B-18C4CE6A00A1}" type="sibTrans" cxnId="{B76B0EB8-368B-4615-9243-33DA392243E6}">
      <dgm:prSet/>
      <dgm:spPr/>
      <dgm:t>
        <a:bodyPr/>
        <a:lstStyle/>
        <a:p>
          <a:endParaRPr lang="ru-RU" sz="2000" b="1"/>
        </a:p>
      </dgm:t>
    </dgm:pt>
    <dgm:pt modelId="{A48F0175-F73E-40BC-A254-327D2E558E94}">
      <dgm:prSet phldrT="[Текст]" custT="1"/>
      <dgm:spPr/>
      <dgm:t>
        <a:bodyPr/>
        <a:lstStyle/>
        <a:p>
          <a:r>
            <a:rPr lang="ru-RU" sz="2400" b="1" dirty="0"/>
            <a:t>Неналого-вые доходы</a:t>
          </a:r>
        </a:p>
      </dgm:t>
    </dgm:pt>
    <dgm:pt modelId="{23365567-8B78-4DCD-B4CF-C274F67AF16E}" type="parTrans" cxnId="{2801B664-9305-4973-8EC2-A200BA7EDDC9}">
      <dgm:prSet/>
      <dgm:spPr/>
      <dgm:t>
        <a:bodyPr/>
        <a:lstStyle/>
        <a:p>
          <a:endParaRPr lang="ru-RU" sz="2000" b="1"/>
        </a:p>
      </dgm:t>
    </dgm:pt>
    <dgm:pt modelId="{396D5715-CAB6-4684-A78E-16F67F33A23F}" type="sibTrans" cxnId="{2801B664-9305-4973-8EC2-A200BA7EDDC9}">
      <dgm:prSet/>
      <dgm:spPr/>
      <dgm:t>
        <a:bodyPr/>
        <a:lstStyle/>
        <a:p>
          <a:endParaRPr lang="ru-RU" sz="2000" b="1"/>
        </a:p>
      </dgm:t>
    </dgm:pt>
    <dgm:pt modelId="{7B695BF9-2334-4EA2-AFB2-635BEEDAAF25}" type="pres">
      <dgm:prSet presAssocID="{036819DC-1488-4DBC-8E8D-B190A46F202A}" presName="compositeShape" presStyleCnt="0">
        <dgm:presLayoutVars>
          <dgm:chMax val="7"/>
          <dgm:dir/>
          <dgm:resizeHandles val="exact"/>
        </dgm:presLayoutVars>
      </dgm:prSet>
      <dgm:spPr/>
    </dgm:pt>
    <dgm:pt modelId="{CEFC0613-16C3-40DF-9342-5F79AF2663D3}" type="pres">
      <dgm:prSet presAssocID="{55A87216-2A19-4F68-B38A-27FC13336748}" presName="circ1" presStyleLbl="vennNode1" presStyleIdx="0" presStyleCnt="3"/>
      <dgm:spPr/>
      <dgm:t>
        <a:bodyPr/>
        <a:lstStyle/>
        <a:p>
          <a:endParaRPr lang="ru-RU"/>
        </a:p>
      </dgm:t>
    </dgm:pt>
    <dgm:pt modelId="{6942DFC6-8E0C-4D09-8EB9-48D1FD08BD6C}" type="pres">
      <dgm:prSet presAssocID="{55A87216-2A19-4F68-B38A-27FC1333674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E911C-606D-40D1-A268-C94A771610DC}" type="pres">
      <dgm:prSet presAssocID="{B22EFB17-C9DE-4411-9B64-3C30DA6543C4}" presName="circ2" presStyleLbl="vennNode1" presStyleIdx="1" presStyleCnt="3"/>
      <dgm:spPr/>
      <dgm:t>
        <a:bodyPr/>
        <a:lstStyle/>
        <a:p>
          <a:endParaRPr lang="ru-RU"/>
        </a:p>
      </dgm:t>
    </dgm:pt>
    <dgm:pt modelId="{EC45BFAD-FD1C-4C16-B122-193A36D65CE7}" type="pres">
      <dgm:prSet presAssocID="{B22EFB17-C9DE-4411-9B64-3C30DA6543C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2515E2-6D93-4B4F-BB0C-365285DB3FD7}" type="pres">
      <dgm:prSet presAssocID="{A48F0175-F73E-40BC-A254-327D2E558E94}" presName="circ3" presStyleLbl="vennNode1" presStyleIdx="2" presStyleCnt="3"/>
      <dgm:spPr/>
      <dgm:t>
        <a:bodyPr/>
        <a:lstStyle/>
        <a:p>
          <a:endParaRPr lang="ru-RU"/>
        </a:p>
      </dgm:t>
    </dgm:pt>
    <dgm:pt modelId="{02566C03-71C1-4D71-A654-4DA6DFF11DFD}" type="pres">
      <dgm:prSet presAssocID="{A48F0175-F73E-40BC-A254-327D2E558E9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E85762-CE20-48FD-91CA-EDA6C1E4C602}" type="presOf" srcId="{55A87216-2A19-4F68-B38A-27FC13336748}" destId="{6942DFC6-8E0C-4D09-8EB9-48D1FD08BD6C}" srcOrd="1" destOrd="0" presId="urn:microsoft.com/office/officeart/2005/8/layout/venn1"/>
    <dgm:cxn modelId="{6F368CD6-7B9D-40F6-9D65-C4F921CDD126}" srcId="{036819DC-1488-4DBC-8E8D-B190A46F202A}" destId="{55A87216-2A19-4F68-B38A-27FC13336748}" srcOrd="0" destOrd="0" parTransId="{64DD795D-AACB-4B0E-A29E-1B63F9A2BECF}" sibTransId="{33E0C5CD-CA07-4074-BD9B-811B3AAAE8BE}"/>
    <dgm:cxn modelId="{945076DC-47E2-471D-8060-0017F81A7B6B}" type="presOf" srcId="{A48F0175-F73E-40BC-A254-327D2E558E94}" destId="{02566C03-71C1-4D71-A654-4DA6DFF11DFD}" srcOrd="1" destOrd="0" presId="urn:microsoft.com/office/officeart/2005/8/layout/venn1"/>
    <dgm:cxn modelId="{2C429E1E-BBAD-47EE-B6E6-385FC7604D36}" type="presOf" srcId="{55A87216-2A19-4F68-B38A-27FC13336748}" destId="{CEFC0613-16C3-40DF-9342-5F79AF2663D3}" srcOrd="0" destOrd="0" presId="urn:microsoft.com/office/officeart/2005/8/layout/venn1"/>
    <dgm:cxn modelId="{2801B664-9305-4973-8EC2-A200BA7EDDC9}" srcId="{036819DC-1488-4DBC-8E8D-B190A46F202A}" destId="{A48F0175-F73E-40BC-A254-327D2E558E94}" srcOrd="2" destOrd="0" parTransId="{23365567-8B78-4DCD-B4CF-C274F67AF16E}" sibTransId="{396D5715-CAB6-4684-A78E-16F67F33A23F}"/>
    <dgm:cxn modelId="{92352FEA-EF8A-48D9-B820-731EA930E8FF}" type="presOf" srcId="{B22EFB17-C9DE-4411-9B64-3C30DA6543C4}" destId="{EC45BFAD-FD1C-4C16-B122-193A36D65CE7}" srcOrd="1" destOrd="0" presId="urn:microsoft.com/office/officeart/2005/8/layout/venn1"/>
    <dgm:cxn modelId="{B76B0EB8-368B-4615-9243-33DA392243E6}" srcId="{036819DC-1488-4DBC-8E8D-B190A46F202A}" destId="{B22EFB17-C9DE-4411-9B64-3C30DA6543C4}" srcOrd="1" destOrd="0" parTransId="{7FCDF6E0-9327-4ECF-8ADB-B2DCB9F94EB7}" sibTransId="{C39C1A0C-802E-4646-B16B-18C4CE6A00A1}"/>
    <dgm:cxn modelId="{7C87D775-1EF8-4EFE-BC27-38048A30B349}" type="presOf" srcId="{036819DC-1488-4DBC-8E8D-B190A46F202A}" destId="{7B695BF9-2334-4EA2-AFB2-635BEEDAAF25}" srcOrd="0" destOrd="0" presId="urn:microsoft.com/office/officeart/2005/8/layout/venn1"/>
    <dgm:cxn modelId="{F3402131-DA8B-49D5-A1DE-4218F612D460}" type="presOf" srcId="{A48F0175-F73E-40BC-A254-327D2E558E94}" destId="{232515E2-6D93-4B4F-BB0C-365285DB3FD7}" srcOrd="0" destOrd="0" presId="urn:microsoft.com/office/officeart/2005/8/layout/venn1"/>
    <dgm:cxn modelId="{B2FE3DF2-99EC-443B-B0CF-416D1907C61C}" type="presOf" srcId="{B22EFB17-C9DE-4411-9B64-3C30DA6543C4}" destId="{97EE911C-606D-40D1-A268-C94A771610DC}" srcOrd="0" destOrd="0" presId="urn:microsoft.com/office/officeart/2005/8/layout/venn1"/>
    <dgm:cxn modelId="{3FEADE86-8AD5-4ACD-9BCA-037AF3003D0C}" type="presParOf" srcId="{7B695BF9-2334-4EA2-AFB2-635BEEDAAF25}" destId="{CEFC0613-16C3-40DF-9342-5F79AF2663D3}" srcOrd="0" destOrd="0" presId="urn:microsoft.com/office/officeart/2005/8/layout/venn1"/>
    <dgm:cxn modelId="{AC49DB04-123B-4615-ADFD-99400BCF0882}" type="presParOf" srcId="{7B695BF9-2334-4EA2-AFB2-635BEEDAAF25}" destId="{6942DFC6-8E0C-4D09-8EB9-48D1FD08BD6C}" srcOrd="1" destOrd="0" presId="urn:microsoft.com/office/officeart/2005/8/layout/venn1"/>
    <dgm:cxn modelId="{785BA16F-30D6-40EC-A3B1-7053FCC770C4}" type="presParOf" srcId="{7B695BF9-2334-4EA2-AFB2-635BEEDAAF25}" destId="{97EE911C-606D-40D1-A268-C94A771610DC}" srcOrd="2" destOrd="0" presId="urn:microsoft.com/office/officeart/2005/8/layout/venn1"/>
    <dgm:cxn modelId="{FDD04784-A459-4287-86E5-13B4BFBC2514}" type="presParOf" srcId="{7B695BF9-2334-4EA2-AFB2-635BEEDAAF25}" destId="{EC45BFAD-FD1C-4C16-B122-193A36D65CE7}" srcOrd="3" destOrd="0" presId="urn:microsoft.com/office/officeart/2005/8/layout/venn1"/>
    <dgm:cxn modelId="{5556F65E-7F3F-491D-9452-F46A99F1B494}" type="presParOf" srcId="{7B695BF9-2334-4EA2-AFB2-635BEEDAAF25}" destId="{232515E2-6D93-4B4F-BB0C-365285DB3FD7}" srcOrd="4" destOrd="0" presId="urn:microsoft.com/office/officeart/2005/8/layout/venn1"/>
    <dgm:cxn modelId="{09357DA3-DAB2-40FF-AC9D-3005C3DFE911}" type="presParOf" srcId="{7B695BF9-2334-4EA2-AFB2-635BEEDAAF25}" destId="{02566C03-71C1-4D71-A654-4DA6DFF11DFD}" srcOrd="5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40C8280-25D8-4F5A-A26E-82E68EF1AB0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78E680-9F78-4B6C-A33E-E3C37CC30AC6}">
      <dgm:prSet phldrT="[Текст]"/>
      <dgm:spPr>
        <a:solidFill>
          <a:schemeClr val="accent3"/>
        </a:solidFill>
      </dgm:spPr>
      <dgm:t>
        <a:bodyPr/>
        <a:lstStyle/>
        <a:p>
          <a:pPr algn="ctr"/>
          <a:endParaRPr lang="ru-RU" dirty="0"/>
        </a:p>
      </dgm:t>
    </dgm:pt>
    <dgm:pt modelId="{A2AAB2EA-0862-47C3-A382-220BB5C43978}" type="par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FA22FA4F-CB02-4275-B0ED-D3FD0E3D7D7C}" type="sib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0872440A-889C-4643-8BD1-4EB207BE2DCF}">
      <dgm:prSet phldrT="[Текст]"/>
      <dgm:spPr/>
      <dgm:t>
        <a:bodyPr/>
        <a:lstStyle/>
        <a:p>
          <a:pPr algn="ctr"/>
          <a:r>
            <a:rPr lang="ru-RU" dirty="0"/>
            <a:t>7362,0 тыс. рублей</a:t>
          </a:r>
        </a:p>
      </dgm:t>
    </dgm:pt>
    <dgm:pt modelId="{153D06F5-A499-42B6-862F-4CC2EC52E25F}" type="par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54C75EE6-6D75-4E36-A7DF-1F651C726B06}" type="sib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E1890BDE-DD7F-40D6-BD1E-E93F00DFAEDA}">
      <dgm:prSet phldrT="[Текст]"/>
      <dgm:spPr>
        <a:solidFill>
          <a:schemeClr val="accent1"/>
        </a:solidFill>
      </dgm:spPr>
      <dgm:t>
        <a:bodyPr/>
        <a:lstStyle/>
        <a:p>
          <a:pPr algn="ctr"/>
          <a:endParaRPr lang="ru-RU" dirty="0"/>
        </a:p>
      </dgm:t>
    </dgm:pt>
    <dgm:pt modelId="{A2FDACFD-F0D3-43F3-BDBB-35560AA2F427}" type="par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4C6D8232-D0CA-4EDD-BA7E-D0BE7A2F057C}" type="sib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86CBCAF2-E8DA-422F-A33D-2BCE71EA2720}">
      <dgm:prSet phldrT="[Текст]"/>
      <dgm:spPr/>
      <dgm:t>
        <a:bodyPr/>
        <a:lstStyle/>
        <a:p>
          <a:pPr algn="ctr"/>
          <a:r>
            <a:rPr lang="ru-RU" dirty="0"/>
            <a:t>2721,3 тыс. рублей</a:t>
          </a:r>
        </a:p>
      </dgm:t>
    </dgm:pt>
    <dgm:pt modelId="{38C9CE49-C5F2-4595-BF40-F92FBC170374}" type="par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D6005B8E-E95B-45EE-B69D-23B2317FB514}" type="sib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86F16958-6883-4745-BB77-63DD9FD3B3C1}">
      <dgm:prSet phldrT="[Текст]"/>
      <dgm:spPr/>
      <dgm:t>
        <a:bodyPr/>
        <a:lstStyle/>
        <a:p>
          <a:pPr algn="ctr"/>
          <a:r>
            <a:rPr lang="ru-RU" dirty="0"/>
            <a:t>1171,1 тыс. рублей</a:t>
          </a:r>
        </a:p>
      </dgm:t>
    </dgm:pt>
    <dgm:pt modelId="{09AC4B9B-D09F-49CB-A27F-5EDE4B1EA9C4}" type="par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2AAE04BF-BC9B-482B-A76B-1E32E87DF75B}" type="sib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A0E60320-049A-4DDE-9022-FF2359B0A6D2}">
      <dgm:prSet phldrT="[Текст]"/>
      <dgm:spPr>
        <a:solidFill>
          <a:schemeClr val="accent2"/>
        </a:solidFill>
      </dgm:spPr>
      <dgm:t>
        <a:bodyPr/>
        <a:lstStyle/>
        <a:p>
          <a:pPr algn="ctr"/>
          <a:endParaRPr lang="ru-RU" dirty="0"/>
        </a:p>
      </dgm:t>
    </dgm:pt>
    <dgm:pt modelId="{C06BFCD3-CCC8-40D7-BF3D-BE18223CE4C4}" type="par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580FD1A3-F4BB-48DB-ADB0-3805E055A861}" type="sib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8FB7DF51-B68D-47FC-BF27-B020C6335946}" type="pres">
      <dgm:prSet presAssocID="{140C8280-25D8-4F5A-A26E-82E68EF1AB0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7B6C6A8-86D9-4E11-B7F7-FC7CCCBE0690}" type="pres">
      <dgm:prSet presAssocID="{F978E680-9F78-4B6C-A33E-E3C37CC30AC6}" presName="thickLine" presStyleLbl="alignNode1" presStyleIdx="0" presStyleCnt="3"/>
      <dgm:spPr/>
    </dgm:pt>
    <dgm:pt modelId="{7831DD60-45FF-4349-89E7-ECE90BD04EBB}" type="pres">
      <dgm:prSet presAssocID="{F978E680-9F78-4B6C-A33E-E3C37CC30AC6}" presName="horz1" presStyleCnt="0"/>
      <dgm:spPr/>
    </dgm:pt>
    <dgm:pt modelId="{F13A1425-9BC2-4EE6-956C-60C73CAA182A}" type="pres">
      <dgm:prSet presAssocID="{F978E680-9F78-4B6C-A33E-E3C37CC30AC6}" presName="tx1" presStyleLbl="revTx" presStyleIdx="0" presStyleCnt="6"/>
      <dgm:spPr/>
      <dgm:t>
        <a:bodyPr/>
        <a:lstStyle/>
        <a:p>
          <a:endParaRPr lang="ru-RU"/>
        </a:p>
      </dgm:t>
    </dgm:pt>
    <dgm:pt modelId="{C3F664F4-BCA0-44C2-B7BA-DF7A1D33F4BB}" type="pres">
      <dgm:prSet presAssocID="{F978E680-9F78-4B6C-A33E-E3C37CC30AC6}" presName="vert1" presStyleCnt="0"/>
      <dgm:spPr/>
    </dgm:pt>
    <dgm:pt modelId="{62B35ED8-DE24-4CC2-ACFB-6BA7C0CBD7F1}" type="pres">
      <dgm:prSet presAssocID="{0872440A-889C-4643-8BD1-4EB207BE2DCF}" presName="vertSpace2a" presStyleCnt="0"/>
      <dgm:spPr/>
    </dgm:pt>
    <dgm:pt modelId="{9AE84A40-7C52-4D67-AAD4-93AA676D868F}" type="pres">
      <dgm:prSet presAssocID="{0872440A-889C-4643-8BD1-4EB207BE2DCF}" presName="horz2" presStyleCnt="0"/>
      <dgm:spPr/>
    </dgm:pt>
    <dgm:pt modelId="{649244D2-FD62-43CC-B8F8-EC2228AE0D01}" type="pres">
      <dgm:prSet presAssocID="{0872440A-889C-4643-8BD1-4EB207BE2DCF}" presName="horzSpace2" presStyleCnt="0"/>
      <dgm:spPr/>
    </dgm:pt>
    <dgm:pt modelId="{6A84A4E5-A552-4305-8D1C-D3DC105AAA63}" type="pres">
      <dgm:prSet presAssocID="{0872440A-889C-4643-8BD1-4EB207BE2DCF}" presName="tx2" presStyleLbl="revTx" presStyleIdx="1" presStyleCnt="6"/>
      <dgm:spPr/>
      <dgm:t>
        <a:bodyPr/>
        <a:lstStyle/>
        <a:p>
          <a:endParaRPr lang="ru-RU"/>
        </a:p>
      </dgm:t>
    </dgm:pt>
    <dgm:pt modelId="{5C968E4A-DFB9-4003-93C3-932B3C6CF5D8}" type="pres">
      <dgm:prSet presAssocID="{0872440A-889C-4643-8BD1-4EB207BE2DCF}" presName="vert2" presStyleCnt="0"/>
      <dgm:spPr/>
    </dgm:pt>
    <dgm:pt modelId="{DC0CD827-664E-4595-A6D4-8E86230C7F93}" type="pres">
      <dgm:prSet presAssocID="{0872440A-889C-4643-8BD1-4EB207BE2DCF}" presName="thinLine2b" presStyleLbl="callout" presStyleIdx="0" presStyleCnt="3"/>
      <dgm:spPr/>
    </dgm:pt>
    <dgm:pt modelId="{A4896BC0-666F-46F6-A532-1008A831A1C9}" type="pres">
      <dgm:prSet presAssocID="{0872440A-889C-4643-8BD1-4EB207BE2DCF}" presName="vertSpace2b" presStyleCnt="0"/>
      <dgm:spPr/>
    </dgm:pt>
    <dgm:pt modelId="{B504ABE0-DD27-413C-9402-48D782FBED83}" type="pres">
      <dgm:prSet presAssocID="{E1890BDE-DD7F-40D6-BD1E-E93F00DFAEDA}" presName="thickLine" presStyleLbl="alignNode1" presStyleIdx="1" presStyleCnt="3"/>
      <dgm:spPr/>
    </dgm:pt>
    <dgm:pt modelId="{A8A4A7C1-20A5-481C-B94B-94F41620345F}" type="pres">
      <dgm:prSet presAssocID="{E1890BDE-DD7F-40D6-BD1E-E93F00DFAEDA}" presName="horz1" presStyleCnt="0"/>
      <dgm:spPr/>
    </dgm:pt>
    <dgm:pt modelId="{C12FE1D0-2D56-4E7B-9120-A327E5D8A8D1}" type="pres">
      <dgm:prSet presAssocID="{E1890BDE-DD7F-40D6-BD1E-E93F00DFAEDA}" presName="tx1" presStyleLbl="revTx" presStyleIdx="2" presStyleCnt="6"/>
      <dgm:spPr/>
      <dgm:t>
        <a:bodyPr/>
        <a:lstStyle/>
        <a:p>
          <a:endParaRPr lang="ru-RU"/>
        </a:p>
      </dgm:t>
    </dgm:pt>
    <dgm:pt modelId="{237600DF-0BD2-44AC-8461-267CA3918DE1}" type="pres">
      <dgm:prSet presAssocID="{E1890BDE-DD7F-40D6-BD1E-E93F00DFAEDA}" presName="vert1" presStyleCnt="0"/>
      <dgm:spPr/>
    </dgm:pt>
    <dgm:pt modelId="{611F148F-A706-4927-84BF-F8D15E90340D}" type="pres">
      <dgm:prSet presAssocID="{86CBCAF2-E8DA-422F-A33D-2BCE71EA2720}" presName="vertSpace2a" presStyleCnt="0"/>
      <dgm:spPr/>
    </dgm:pt>
    <dgm:pt modelId="{8C0DBC15-45F5-40E2-B58B-E0F96D6030BB}" type="pres">
      <dgm:prSet presAssocID="{86CBCAF2-E8DA-422F-A33D-2BCE71EA2720}" presName="horz2" presStyleCnt="0"/>
      <dgm:spPr/>
    </dgm:pt>
    <dgm:pt modelId="{C54C74EF-DA3D-49CC-8DC1-09B0490F3365}" type="pres">
      <dgm:prSet presAssocID="{86CBCAF2-E8DA-422F-A33D-2BCE71EA2720}" presName="horzSpace2" presStyleCnt="0"/>
      <dgm:spPr/>
    </dgm:pt>
    <dgm:pt modelId="{58A0A52C-BF7E-436E-87DD-06F814C156BB}" type="pres">
      <dgm:prSet presAssocID="{86CBCAF2-E8DA-422F-A33D-2BCE71EA2720}" presName="tx2" presStyleLbl="revTx" presStyleIdx="3" presStyleCnt="6"/>
      <dgm:spPr/>
      <dgm:t>
        <a:bodyPr/>
        <a:lstStyle/>
        <a:p>
          <a:endParaRPr lang="ru-RU"/>
        </a:p>
      </dgm:t>
    </dgm:pt>
    <dgm:pt modelId="{A77009F8-8469-40D7-ADBE-C7232FC5FE9C}" type="pres">
      <dgm:prSet presAssocID="{86CBCAF2-E8DA-422F-A33D-2BCE71EA2720}" presName="vert2" presStyleCnt="0"/>
      <dgm:spPr/>
    </dgm:pt>
    <dgm:pt modelId="{8ED002A2-2FB6-4C91-A49D-53726B40DF8D}" type="pres">
      <dgm:prSet presAssocID="{86CBCAF2-E8DA-422F-A33D-2BCE71EA2720}" presName="thinLine2b" presStyleLbl="callout" presStyleIdx="1" presStyleCnt="3"/>
      <dgm:spPr/>
    </dgm:pt>
    <dgm:pt modelId="{327DE62A-FB10-4647-9D65-A3989E5EAB34}" type="pres">
      <dgm:prSet presAssocID="{86CBCAF2-E8DA-422F-A33D-2BCE71EA2720}" presName="vertSpace2b" presStyleCnt="0"/>
      <dgm:spPr/>
    </dgm:pt>
    <dgm:pt modelId="{6543005E-3F94-4306-A691-6768B3CC884F}" type="pres">
      <dgm:prSet presAssocID="{A0E60320-049A-4DDE-9022-FF2359B0A6D2}" presName="thickLine" presStyleLbl="alignNode1" presStyleIdx="2" presStyleCnt="3"/>
      <dgm:spPr/>
    </dgm:pt>
    <dgm:pt modelId="{5A836A5A-F824-4A2B-AC6F-EC8CE78C06C0}" type="pres">
      <dgm:prSet presAssocID="{A0E60320-049A-4DDE-9022-FF2359B0A6D2}" presName="horz1" presStyleCnt="0"/>
      <dgm:spPr/>
    </dgm:pt>
    <dgm:pt modelId="{0202BF9D-5674-450F-AFC8-ED808C2AAB84}" type="pres">
      <dgm:prSet presAssocID="{A0E60320-049A-4DDE-9022-FF2359B0A6D2}" presName="tx1" presStyleLbl="revTx" presStyleIdx="4" presStyleCnt="6"/>
      <dgm:spPr/>
      <dgm:t>
        <a:bodyPr/>
        <a:lstStyle/>
        <a:p>
          <a:endParaRPr lang="ru-RU"/>
        </a:p>
      </dgm:t>
    </dgm:pt>
    <dgm:pt modelId="{F8B201DC-6ACD-4D97-A612-3F04183911A1}" type="pres">
      <dgm:prSet presAssocID="{A0E60320-049A-4DDE-9022-FF2359B0A6D2}" presName="vert1" presStyleCnt="0"/>
      <dgm:spPr/>
    </dgm:pt>
    <dgm:pt modelId="{099AC797-92A9-4FA8-A06F-74F75DCC6AA2}" type="pres">
      <dgm:prSet presAssocID="{86F16958-6883-4745-BB77-63DD9FD3B3C1}" presName="vertSpace2a" presStyleCnt="0"/>
      <dgm:spPr/>
    </dgm:pt>
    <dgm:pt modelId="{4014FB8C-94FE-4B0D-92E6-B686C897D79A}" type="pres">
      <dgm:prSet presAssocID="{86F16958-6883-4745-BB77-63DD9FD3B3C1}" presName="horz2" presStyleCnt="0"/>
      <dgm:spPr/>
    </dgm:pt>
    <dgm:pt modelId="{57CC9014-0481-4226-92DC-AF2DB1838646}" type="pres">
      <dgm:prSet presAssocID="{86F16958-6883-4745-BB77-63DD9FD3B3C1}" presName="horzSpace2" presStyleCnt="0"/>
      <dgm:spPr/>
    </dgm:pt>
    <dgm:pt modelId="{4D9FF308-9180-4BB1-BB35-BDCD2049A3B2}" type="pres">
      <dgm:prSet presAssocID="{86F16958-6883-4745-BB77-63DD9FD3B3C1}" presName="tx2" presStyleLbl="revTx" presStyleIdx="5" presStyleCnt="6"/>
      <dgm:spPr/>
      <dgm:t>
        <a:bodyPr/>
        <a:lstStyle/>
        <a:p>
          <a:endParaRPr lang="ru-RU"/>
        </a:p>
      </dgm:t>
    </dgm:pt>
    <dgm:pt modelId="{89E5D9E9-C915-42E9-8DE9-50C3D9F31863}" type="pres">
      <dgm:prSet presAssocID="{86F16958-6883-4745-BB77-63DD9FD3B3C1}" presName="vert2" presStyleCnt="0"/>
      <dgm:spPr/>
    </dgm:pt>
    <dgm:pt modelId="{D7C510CE-AFB7-4FC7-B645-7377DCFE0CF5}" type="pres">
      <dgm:prSet presAssocID="{86F16958-6883-4745-BB77-63DD9FD3B3C1}" presName="thinLine2b" presStyleLbl="callout" presStyleIdx="2" presStyleCnt="3"/>
      <dgm:spPr/>
    </dgm:pt>
    <dgm:pt modelId="{050DEB97-EEB2-4C24-AEBC-62ECED500BEF}" type="pres">
      <dgm:prSet presAssocID="{86F16958-6883-4745-BB77-63DD9FD3B3C1}" presName="vertSpace2b" presStyleCnt="0"/>
      <dgm:spPr/>
    </dgm:pt>
  </dgm:ptLst>
  <dgm:cxnLst>
    <dgm:cxn modelId="{35E567FC-0E80-4670-AE41-B5B0BC27BB15}" type="presOf" srcId="{0872440A-889C-4643-8BD1-4EB207BE2DCF}" destId="{6A84A4E5-A552-4305-8D1C-D3DC105AAA63}" srcOrd="0" destOrd="0" presId="urn:microsoft.com/office/officeart/2008/layout/LinedList"/>
    <dgm:cxn modelId="{B0479DBD-EE05-402B-8ED6-DA6AC5BD3FAA}" type="presOf" srcId="{86CBCAF2-E8DA-422F-A33D-2BCE71EA2720}" destId="{58A0A52C-BF7E-436E-87DD-06F814C156BB}" srcOrd="0" destOrd="0" presId="urn:microsoft.com/office/officeart/2008/layout/LinedList"/>
    <dgm:cxn modelId="{805E468B-7BF6-4C37-8994-5A2916DCF253}" type="presOf" srcId="{E1890BDE-DD7F-40D6-BD1E-E93F00DFAEDA}" destId="{C12FE1D0-2D56-4E7B-9120-A327E5D8A8D1}" srcOrd="0" destOrd="0" presId="urn:microsoft.com/office/officeart/2008/layout/LinedList"/>
    <dgm:cxn modelId="{553406C4-8A88-4A21-A802-2E36FC7B7E33}" type="presOf" srcId="{F978E680-9F78-4B6C-A33E-E3C37CC30AC6}" destId="{F13A1425-9BC2-4EE6-956C-60C73CAA182A}" srcOrd="0" destOrd="0" presId="urn:microsoft.com/office/officeart/2008/layout/LinedList"/>
    <dgm:cxn modelId="{C8809A65-6F9F-42F4-B26C-DF181C2FE5BA}" type="presOf" srcId="{140C8280-25D8-4F5A-A26E-82E68EF1AB06}" destId="{8FB7DF51-B68D-47FC-BF27-B020C6335946}" srcOrd="0" destOrd="0" presId="urn:microsoft.com/office/officeart/2008/layout/LinedList"/>
    <dgm:cxn modelId="{81B310E7-0013-4224-A333-05BE12DB1F4A}" srcId="{E1890BDE-DD7F-40D6-BD1E-E93F00DFAEDA}" destId="{86CBCAF2-E8DA-422F-A33D-2BCE71EA2720}" srcOrd="0" destOrd="0" parTransId="{38C9CE49-C5F2-4595-BF40-F92FBC170374}" sibTransId="{D6005B8E-E95B-45EE-B69D-23B2317FB514}"/>
    <dgm:cxn modelId="{D94A6E2C-E550-406D-B86D-6FD0DBF118DA}" type="presOf" srcId="{A0E60320-049A-4DDE-9022-FF2359B0A6D2}" destId="{0202BF9D-5674-450F-AFC8-ED808C2AAB84}" srcOrd="0" destOrd="0" presId="urn:microsoft.com/office/officeart/2008/layout/LinedList"/>
    <dgm:cxn modelId="{F34C8D14-DD61-4B5D-B799-FE32FAD31CFD}" srcId="{140C8280-25D8-4F5A-A26E-82E68EF1AB06}" destId="{F978E680-9F78-4B6C-A33E-E3C37CC30AC6}" srcOrd="0" destOrd="0" parTransId="{A2AAB2EA-0862-47C3-A382-220BB5C43978}" sibTransId="{FA22FA4F-CB02-4275-B0ED-D3FD0E3D7D7C}"/>
    <dgm:cxn modelId="{7D011F7E-95CB-48B2-93C3-D2B513202A75}" srcId="{140C8280-25D8-4F5A-A26E-82E68EF1AB06}" destId="{A0E60320-049A-4DDE-9022-FF2359B0A6D2}" srcOrd="2" destOrd="0" parTransId="{C06BFCD3-CCC8-40D7-BF3D-BE18223CE4C4}" sibTransId="{580FD1A3-F4BB-48DB-ADB0-3805E055A861}"/>
    <dgm:cxn modelId="{E2024D72-E2C3-455C-844F-2E8E25EBA850}" srcId="{140C8280-25D8-4F5A-A26E-82E68EF1AB06}" destId="{E1890BDE-DD7F-40D6-BD1E-E93F00DFAEDA}" srcOrd="1" destOrd="0" parTransId="{A2FDACFD-F0D3-43F3-BDBB-35560AA2F427}" sibTransId="{4C6D8232-D0CA-4EDD-BA7E-D0BE7A2F057C}"/>
    <dgm:cxn modelId="{1589717C-54D3-44DB-BA86-74EBE2CDEF15}" srcId="{A0E60320-049A-4DDE-9022-FF2359B0A6D2}" destId="{86F16958-6883-4745-BB77-63DD9FD3B3C1}" srcOrd="0" destOrd="0" parTransId="{09AC4B9B-D09F-49CB-A27F-5EDE4B1EA9C4}" sibTransId="{2AAE04BF-BC9B-482B-A76B-1E32E87DF75B}"/>
    <dgm:cxn modelId="{75C4DF07-D4F8-41E3-AACE-A380F8EB9F96}" srcId="{F978E680-9F78-4B6C-A33E-E3C37CC30AC6}" destId="{0872440A-889C-4643-8BD1-4EB207BE2DCF}" srcOrd="0" destOrd="0" parTransId="{153D06F5-A499-42B6-862F-4CC2EC52E25F}" sibTransId="{54C75EE6-6D75-4E36-A7DF-1F651C726B06}"/>
    <dgm:cxn modelId="{EF49C21E-20C3-4D81-A6E2-50084399155C}" type="presOf" srcId="{86F16958-6883-4745-BB77-63DD9FD3B3C1}" destId="{4D9FF308-9180-4BB1-BB35-BDCD2049A3B2}" srcOrd="0" destOrd="0" presId="urn:microsoft.com/office/officeart/2008/layout/LinedList"/>
    <dgm:cxn modelId="{2EEB7E6C-6E06-4885-893A-8FB34A8767C6}" type="presParOf" srcId="{8FB7DF51-B68D-47FC-BF27-B020C6335946}" destId="{D7B6C6A8-86D9-4E11-B7F7-FC7CCCBE0690}" srcOrd="0" destOrd="0" presId="urn:microsoft.com/office/officeart/2008/layout/LinedList"/>
    <dgm:cxn modelId="{131FCCB8-9A1A-4CBE-B1AC-27A276FEBE43}" type="presParOf" srcId="{8FB7DF51-B68D-47FC-BF27-B020C6335946}" destId="{7831DD60-45FF-4349-89E7-ECE90BD04EBB}" srcOrd="1" destOrd="0" presId="urn:microsoft.com/office/officeart/2008/layout/LinedList"/>
    <dgm:cxn modelId="{1D263C7A-04F7-4660-95A9-809367AD0498}" type="presParOf" srcId="{7831DD60-45FF-4349-89E7-ECE90BD04EBB}" destId="{F13A1425-9BC2-4EE6-956C-60C73CAA182A}" srcOrd="0" destOrd="0" presId="urn:microsoft.com/office/officeart/2008/layout/LinedList"/>
    <dgm:cxn modelId="{109C7F61-9FC6-4801-A294-33D357B27E6E}" type="presParOf" srcId="{7831DD60-45FF-4349-89E7-ECE90BD04EBB}" destId="{C3F664F4-BCA0-44C2-B7BA-DF7A1D33F4BB}" srcOrd="1" destOrd="0" presId="urn:microsoft.com/office/officeart/2008/layout/LinedList"/>
    <dgm:cxn modelId="{1D211868-A1FF-4DE3-B80C-21E6D85778CA}" type="presParOf" srcId="{C3F664F4-BCA0-44C2-B7BA-DF7A1D33F4BB}" destId="{62B35ED8-DE24-4CC2-ACFB-6BA7C0CBD7F1}" srcOrd="0" destOrd="0" presId="urn:microsoft.com/office/officeart/2008/layout/LinedList"/>
    <dgm:cxn modelId="{F71BE6E3-A268-471B-87E0-803E837603EA}" type="presParOf" srcId="{C3F664F4-BCA0-44C2-B7BA-DF7A1D33F4BB}" destId="{9AE84A40-7C52-4D67-AAD4-93AA676D868F}" srcOrd="1" destOrd="0" presId="urn:microsoft.com/office/officeart/2008/layout/LinedList"/>
    <dgm:cxn modelId="{D49EE972-5131-40CA-9102-6952721A17F7}" type="presParOf" srcId="{9AE84A40-7C52-4D67-AAD4-93AA676D868F}" destId="{649244D2-FD62-43CC-B8F8-EC2228AE0D01}" srcOrd="0" destOrd="0" presId="urn:microsoft.com/office/officeart/2008/layout/LinedList"/>
    <dgm:cxn modelId="{4D175E17-1688-471D-89BF-97955A086168}" type="presParOf" srcId="{9AE84A40-7C52-4D67-AAD4-93AA676D868F}" destId="{6A84A4E5-A552-4305-8D1C-D3DC105AAA63}" srcOrd="1" destOrd="0" presId="urn:microsoft.com/office/officeart/2008/layout/LinedList"/>
    <dgm:cxn modelId="{DF983D50-8EC5-4627-BCBF-AAAEAC71DBEB}" type="presParOf" srcId="{9AE84A40-7C52-4D67-AAD4-93AA676D868F}" destId="{5C968E4A-DFB9-4003-93C3-932B3C6CF5D8}" srcOrd="2" destOrd="0" presId="urn:microsoft.com/office/officeart/2008/layout/LinedList"/>
    <dgm:cxn modelId="{DC2DCFEB-BC34-4829-8408-36332960A5EF}" type="presParOf" srcId="{C3F664F4-BCA0-44C2-B7BA-DF7A1D33F4BB}" destId="{DC0CD827-664E-4595-A6D4-8E86230C7F93}" srcOrd="2" destOrd="0" presId="urn:microsoft.com/office/officeart/2008/layout/LinedList"/>
    <dgm:cxn modelId="{DFC04C7A-ED1C-4D77-8B37-650F1FE6C57A}" type="presParOf" srcId="{C3F664F4-BCA0-44C2-B7BA-DF7A1D33F4BB}" destId="{A4896BC0-666F-46F6-A532-1008A831A1C9}" srcOrd="3" destOrd="0" presId="urn:microsoft.com/office/officeart/2008/layout/LinedList"/>
    <dgm:cxn modelId="{75ED27FE-F47B-4F30-8C3C-740E922AAB8D}" type="presParOf" srcId="{8FB7DF51-B68D-47FC-BF27-B020C6335946}" destId="{B504ABE0-DD27-413C-9402-48D782FBED83}" srcOrd="2" destOrd="0" presId="urn:microsoft.com/office/officeart/2008/layout/LinedList"/>
    <dgm:cxn modelId="{BD8DCDB3-487A-4609-9F1D-03F42F8E3E94}" type="presParOf" srcId="{8FB7DF51-B68D-47FC-BF27-B020C6335946}" destId="{A8A4A7C1-20A5-481C-B94B-94F41620345F}" srcOrd="3" destOrd="0" presId="urn:microsoft.com/office/officeart/2008/layout/LinedList"/>
    <dgm:cxn modelId="{231C81B1-BAE4-4388-AF3F-4C2E4C42E93F}" type="presParOf" srcId="{A8A4A7C1-20A5-481C-B94B-94F41620345F}" destId="{C12FE1D0-2D56-4E7B-9120-A327E5D8A8D1}" srcOrd="0" destOrd="0" presId="urn:microsoft.com/office/officeart/2008/layout/LinedList"/>
    <dgm:cxn modelId="{4505FE9E-C98A-4CBC-8FD4-4F3D790F54E5}" type="presParOf" srcId="{A8A4A7C1-20A5-481C-B94B-94F41620345F}" destId="{237600DF-0BD2-44AC-8461-267CA3918DE1}" srcOrd="1" destOrd="0" presId="urn:microsoft.com/office/officeart/2008/layout/LinedList"/>
    <dgm:cxn modelId="{739BD04B-B2A3-42C8-88D5-B48B285627BA}" type="presParOf" srcId="{237600DF-0BD2-44AC-8461-267CA3918DE1}" destId="{611F148F-A706-4927-84BF-F8D15E90340D}" srcOrd="0" destOrd="0" presId="urn:microsoft.com/office/officeart/2008/layout/LinedList"/>
    <dgm:cxn modelId="{488FF90A-0C94-41C3-8FCD-423CBDB605DD}" type="presParOf" srcId="{237600DF-0BD2-44AC-8461-267CA3918DE1}" destId="{8C0DBC15-45F5-40E2-B58B-E0F96D6030BB}" srcOrd="1" destOrd="0" presId="urn:microsoft.com/office/officeart/2008/layout/LinedList"/>
    <dgm:cxn modelId="{AD40C720-3DB4-4C8E-8EA3-A4FEC192DF71}" type="presParOf" srcId="{8C0DBC15-45F5-40E2-B58B-E0F96D6030BB}" destId="{C54C74EF-DA3D-49CC-8DC1-09B0490F3365}" srcOrd="0" destOrd="0" presId="urn:microsoft.com/office/officeart/2008/layout/LinedList"/>
    <dgm:cxn modelId="{1D6627EE-0779-4F9F-ADFC-8A386D7EB8CA}" type="presParOf" srcId="{8C0DBC15-45F5-40E2-B58B-E0F96D6030BB}" destId="{58A0A52C-BF7E-436E-87DD-06F814C156BB}" srcOrd="1" destOrd="0" presId="urn:microsoft.com/office/officeart/2008/layout/LinedList"/>
    <dgm:cxn modelId="{55A5C0CC-3E8A-4C62-B72D-44F88B36C3F9}" type="presParOf" srcId="{8C0DBC15-45F5-40E2-B58B-E0F96D6030BB}" destId="{A77009F8-8469-40D7-ADBE-C7232FC5FE9C}" srcOrd="2" destOrd="0" presId="urn:microsoft.com/office/officeart/2008/layout/LinedList"/>
    <dgm:cxn modelId="{73A75C43-9562-4010-BBFE-83F6541BEB01}" type="presParOf" srcId="{237600DF-0BD2-44AC-8461-267CA3918DE1}" destId="{8ED002A2-2FB6-4C91-A49D-53726B40DF8D}" srcOrd="2" destOrd="0" presId="urn:microsoft.com/office/officeart/2008/layout/LinedList"/>
    <dgm:cxn modelId="{D374B6E7-ABB4-498C-A0FF-94D929177300}" type="presParOf" srcId="{237600DF-0BD2-44AC-8461-267CA3918DE1}" destId="{327DE62A-FB10-4647-9D65-A3989E5EAB34}" srcOrd="3" destOrd="0" presId="urn:microsoft.com/office/officeart/2008/layout/LinedList"/>
    <dgm:cxn modelId="{84172C62-DA2D-4E69-B1B3-D7D2CDA4B722}" type="presParOf" srcId="{8FB7DF51-B68D-47FC-BF27-B020C6335946}" destId="{6543005E-3F94-4306-A691-6768B3CC884F}" srcOrd="4" destOrd="0" presId="urn:microsoft.com/office/officeart/2008/layout/LinedList"/>
    <dgm:cxn modelId="{D20A3D7B-5973-4A47-9C0D-AA7F84FF2F37}" type="presParOf" srcId="{8FB7DF51-B68D-47FC-BF27-B020C6335946}" destId="{5A836A5A-F824-4A2B-AC6F-EC8CE78C06C0}" srcOrd="5" destOrd="0" presId="urn:microsoft.com/office/officeart/2008/layout/LinedList"/>
    <dgm:cxn modelId="{7BB365E0-6A34-48BC-9AFB-203B16BDAD3D}" type="presParOf" srcId="{5A836A5A-F824-4A2B-AC6F-EC8CE78C06C0}" destId="{0202BF9D-5674-450F-AFC8-ED808C2AAB84}" srcOrd="0" destOrd="0" presId="urn:microsoft.com/office/officeart/2008/layout/LinedList"/>
    <dgm:cxn modelId="{5E71BD0D-7E68-4565-AC49-1E7D93690A4A}" type="presParOf" srcId="{5A836A5A-F824-4A2B-AC6F-EC8CE78C06C0}" destId="{F8B201DC-6ACD-4D97-A612-3F04183911A1}" srcOrd="1" destOrd="0" presId="urn:microsoft.com/office/officeart/2008/layout/LinedList"/>
    <dgm:cxn modelId="{5668CAF9-AE00-4139-A4CD-B8BD106BB218}" type="presParOf" srcId="{F8B201DC-6ACD-4D97-A612-3F04183911A1}" destId="{099AC797-92A9-4FA8-A06F-74F75DCC6AA2}" srcOrd="0" destOrd="0" presId="urn:microsoft.com/office/officeart/2008/layout/LinedList"/>
    <dgm:cxn modelId="{B3DCEE43-53AD-4011-AB29-7F8A5ED327D5}" type="presParOf" srcId="{F8B201DC-6ACD-4D97-A612-3F04183911A1}" destId="{4014FB8C-94FE-4B0D-92E6-B686C897D79A}" srcOrd="1" destOrd="0" presId="urn:microsoft.com/office/officeart/2008/layout/LinedList"/>
    <dgm:cxn modelId="{9B7A979B-4F46-47FE-94D4-A3F3D1B05D08}" type="presParOf" srcId="{4014FB8C-94FE-4B0D-92E6-B686C897D79A}" destId="{57CC9014-0481-4226-92DC-AF2DB1838646}" srcOrd="0" destOrd="0" presId="urn:microsoft.com/office/officeart/2008/layout/LinedList"/>
    <dgm:cxn modelId="{FC44FE52-386A-4184-A8D6-39D482FC6E60}" type="presParOf" srcId="{4014FB8C-94FE-4B0D-92E6-B686C897D79A}" destId="{4D9FF308-9180-4BB1-BB35-BDCD2049A3B2}" srcOrd="1" destOrd="0" presId="urn:microsoft.com/office/officeart/2008/layout/LinedList"/>
    <dgm:cxn modelId="{C440727E-B3FD-4792-BC46-695A23D503D0}" type="presParOf" srcId="{4014FB8C-94FE-4B0D-92E6-B686C897D79A}" destId="{89E5D9E9-C915-42E9-8DE9-50C3D9F31863}" srcOrd="2" destOrd="0" presId="urn:microsoft.com/office/officeart/2008/layout/LinedList"/>
    <dgm:cxn modelId="{3C2ABFCE-700B-4E3C-AF2F-3F9B2352F841}" type="presParOf" srcId="{F8B201DC-6ACD-4D97-A612-3F04183911A1}" destId="{D7C510CE-AFB7-4FC7-B645-7377DCFE0CF5}" srcOrd="2" destOrd="0" presId="urn:microsoft.com/office/officeart/2008/layout/LinedList"/>
    <dgm:cxn modelId="{FAFE4A14-37E5-45B4-B7A7-DB8E75BC75DB}" type="presParOf" srcId="{F8B201DC-6ACD-4D97-A612-3F04183911A1}" destId="{050DEB97-EEB2-4C24-AEBC-62ECED500BEF}" srcOrd="3" destOrd="0" presId="urn:microsoft.com/office/officeart/2008/layout/LinedList"/>
  </dgm:cxnLst>
  <dgm:bg/>
  <dgm:whole/>
  <dgm:extLst>
    <a:ext uri="http://schemas.microsoft.com/office/drawing/2008/diagram">
      <dsp:dataModelExt xmlns="" xmlns:dsp="http://schemas.microsoft.com/office/drawing/2008/diagram" relId="rId3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40C8280-25D8-4F5A-A26E-82E68EF1AB0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78E680-9F78-4B6C-A33E-E3C37CC30AC6}">
      <dgm:prSet phldrT="[Текст]"/>
      <dgm:spPr>
        <a:solidFill>
          <a:schemeClr val="accent3"/>
        </a:solidFill>
      </dgm:spPr>
      <dgm:t>
        <a:bodyPr/>
        <a:lstStyle/>
        <a:p>
          <a:pPr algn="ctr"/>
          <a:endParaRPr lang="ru-RU" dirty="0"/>
        </a:p>
      </dgm:t>
    </dgm:pt>
    <dgm:pt modelId="{A2AAB2EA-0862-47C3-A382-220BB5C43978}" type="par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FA22FA4F-CB02-4275-B0ED-D3FD0E3D7D7C}" type="sib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0872440A-889C-4643-8BD1-4EB207BE2DCF}">
      <dgm:prSet phldrT="[Текст]"/>
      <dgm:spPr/>
      <dgm:t>
        <a:bodyPr/>
        <a:lstStyle/>
        <a:p>
          <a:pPr algn="ctr"/>
          <a:r>
            <a:rPr lang="ru-RU" dirty="0"/>
            <a:t>240,0 тыс. рублей</a:t>
          </a:r>
        </a:p>
      </dgm:t>
    </dgm:pt>
    <dgm:pt modelId="{153D06F5-A499-42B6-862F-4CC2EC52E25F}" type="par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54C75EE6-6D75-4E36-A7DF-1F651C726B06}" type="sib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E1890BDE-DD7F-40D6-BD1E-E93F00DFAEDA}">
      <dgm:prSet phldrT="[Текст]"/>
      <dgm:spPr>
        <a:solidFill>
          <a:schemeClr val="accent1"/>
        </a:solidFill>
      </dgm:spPr>
      <dgm:t>
        <a:bodyPr/>
        <a:lstStyle/>
        <a:p>
          <a:pPr algn="ctr"/>
          <a:endParaRPr lang="ru-RU" dirty="0"/>
        </a:p>
      </dgm:t>
    </dgm:pt>
    <dgm:pt modelId="{A2FDACFD-F0D3-43F3-BDBB-35560AA2F427}" type="par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4C6D8232-D0CA-4EDD-BA7E-D0BE7A2F057C}" type="sib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86CBCAF2-E8DA-422F-A33D-2BCE71EA2720}">
      <dgm:prSet phldrT="[Текст]"/>
      <dgm:spPr/>
      <dgm:t>
        <a:bodyPr/>
        <a:lstStyle/>
        <a:p>
          <a:pPr algn="ctr"/>
          <a:r>
            <a:rPr lang="ru-RU" dirty="0"/>
            <a:t>240,0 тыс. рублей</a:t>
          </a:r>
        </a:p>
      </dgm:t>
    </dgm:pt>
    <dgm:pt modelId="{38C9CE49-C5F2-4595-BF40-F92FBC170374}" type="par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D6005B8E-E95B-45EE-B69D-23B2317FB514}" type="sib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86F16958-6883-4745-BB77-63DD9FD3B3C1}">
      <dgm:prSet phldrT="[Текст]"/>
      <dgm:spPr/>
      <dgm:t>
        <a:bodyPr/>
        <a:lstStyle/>
        <a:p>
          <a:pPr algn="ctr"/>
          <a:r>
            <a:rPr lang="ru-RU" dirty="0"/>
            <a:t>240,0 тыс. рублей</a:t>
          </a:r>
        </a:p>
      </dgm:t>
    </dgm:pt>
    <dgm:pt modelId="{09AC4B9B-D09F-49CB-A27F-5EDE4B1EA9C4}" type="par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2AAE04BF-BC9B-482B-A76B-1E32E87DF75B}" type="sib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A0E60320-049A-4DDE-9022-FF2359B0A6D2}">
      <dgm:prSet phldrT="[Текст]"/>
      <dgm:spPr>
        <a:solidFill>
          <a:schemeClr val="accent2"/>
        </a:solidFill>
      </dgm:spPr>
      <dgm:t>
        <a:bodyPr/>
        <a:lstStyle/>
        <a:p>
          <a:pPr algn="ctr"/>
          <a:endParaRPr lang="ru-RU" dirty="0"/>
        </a:p>
      </dgm:t>
    </dgm:pt>
    <dgm:pt modelId="{C06BFCD3-CCC8-40D7-BF3D-BE18223CE4C4}" type="par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580FD1A3-F4BB-48DB-ADB0-3805E055A861}" type="sib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8FB7DF51-B68D-47FC-BF27-B020C6335946}" type="pres">
      <dgm:prSet presAssocID="{140C8280-25D8-4F5A-A26E-82E68EF1AB0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7B6C6A8-86D9-4E11-B7F7-FC7CCCBE0690}" type="pres">
      <dgm:prSet presAssocID="{F978E680-9F78-4B6C-A33E-E3C37CC30AC6}" presName="thickLine" presStyleLbl="alignNode1" presStyleIdx="0" presStyleCnt="3"/>
      <dgm:spPr/>
    </dgm:pt>
    <dgm:pt modelId="{7831DD60-45FF-4349-89E7-ECE90BD04EBB}" type="pres">
      <dgm:prSet presAssocID="{F978E680-9F78-4B6C-A33E-E3C37CC30AC6}" presName="horz1" presStyleCnt="0"/>
      <dgm:spPr/>
    </dgm:pt>
    <dgm:pt modelId="{F13A1425-9BC2-4EE6-956C-60C73CAA182A}" type="pres">
      <dgm:prSet presAssocID="{F978E680-9F78-4B6C-A33E-E3C37CC30AC6}" presName="tx1" presStyleLbl="revTx" presStyleIdx="0" presStyleCnt="6"/>
      <dgm:spPr/>
      <dgm:t>
        <a:bodyPr/>
        <a:lstStyle/>
        <a:p>
          <a:endParaRPr lang="ru-RU"/>
        </a:p>
      </dgm:t>
    </dgm:pt>
    <dgm:pt modelId="{C3F664F4-BCA0-44C2-B7BA-DF7A1D33F4BB}" type="pres">
      <dgm:prSet presAssocID="{F978E680-9F78-4B6C-A33E-E3C37CC30AC6}" presName="vert1" presStyleCnt="0"/>
      <dgm:spPr/>
    </dgm:pt>
    <dgm:pt modelId="{62B35ED8-DE24-4CC2-ACFB-6BA7C0CBD7F1}" type="pres">
      <dgm:prSet presAssocID="{0872440A-889C-4643-8BD1-4EB207BE2DCF}" presName="vertSpace2a" presStyleCnt="0"/>
      <dgm:spPr/>
    </dgm:pt>
    <dgm:pt modelId="{9AE84A40-7C52-4D67-AAD4-93AA676D868F}" type="pres">
      <dgm:prSet presAssocID="{0872440A-889C-4643-8BD1-4EB207BE2DCF}" presName="horz2" presStyleCnt="0"/>
      <dgm:spPr/>
    </dgm:pt>
    <dgm:pt modelId="{649244D2-FD62-43CC-B8F8-EC2228AE0D01}" type="pres">
      <dgm:prSet presAssocID="{0872440A-889C-4643-8BD1-4EB207BE2DCF}" presName="horzSpace2" presStyleCnt="0"/>
      <dgm:spPr/>
    </dgm:pt>
    <dgm:pt modelId="{6A84A4E5-A552-4305-8D1C-D3DC105AAA63}" type="pres">
      <dgm:prSet presAssocID="{0872440A-889C-4643-8BD1-4EB207BE2DCF}" presName="tx2" presStyleLbl="revTx" presStyleIdx="1" presStyleCnt="6"/>
      <dgm:spPr/>
      <dgm:t>
        <a:bodyPr/>
        <a:lstStyle/>
        <a:p>
          <a:endParaRPr lang="ru-RU"/>
        </a:p>
      </dgm:t>
    </dgm:pt>
    <dgm:pt modelId="{5C968E4A-DFB9-4003-93C3-932B3C6CF5D8}" type="pres">
      <dgm:prSet presAssocID="{0872440A-889C-4643-8BD1-4EB207BE2DCF}" presName="vert2" presStyleCnt="0"/>
      <dgm:spPr/>
    </dgm:pt>
    <dgm:pt modelId="{DC0CD827-664E-4595-A6D4-8E86230C7F93}" type="pres">
      <dgm:prSet presAssocID="{0872440A-889C-4643-8BD1-4EB207BE2DCF}" presName="thinLine2b" presStyleLbl="callout" presStyleIdx="0" presStyleCnt="3"/>
      <dgm:spPr/>
    </dgm:pt>
    <dgm:pt modelId="{A4896BC0-666F-46F6-A532-1008A831A1C9}" type="pres">
      <dgm:prSet presAssocID="{0872440A-889C-4643-8BD1-4EB207BE2DCF}" presName="vertSpace2b" presStyleCnt="0"/>
      <dgm:spPr/>
    </dgm:pt>
    <dgm:pt modelId="{B504ABE0-DD27-413C-9402-48D782FBED83}" type="pres">
      <dgm:prSet presAssocID="{E1890BDE-DD7F-40D6-BD1E-E93F00DFAEDA}" presName="thickLine" presStyleLbl="alignNode1" presStyleIdx="1" presStyleCnt="3"/>
      <dgm:spPr/>
    </dgm:pt>
    <dgm:pt modelId="{A8A4A7C1-20A5-481C-B94B-94F41620345F}" type="pres">
      <dgm:prSet presAssocID="{E1890BDE-DD7F-40D6-BD1E-E93F00DFAEDA}" presName="horz1" presStyleCnt="0"/>
      <dgm:spPr/>
    </dgm:pt>
    <dgm:pt modelId="{C12FE1D0-2D56-4E7B-9120-A327E5D8A8D1}" type="pres">
      <dgm:prSet presAssocID="{E1890BDE-DD7F-40D6-BD1E-E93F00DFAEDA}" presName="tx1" presStyleLbl="revTx" presStyleIdx="2" presStyleCnt="6"/>
      <dgm:spPr/>
      <dgm:t>
        <a:bodyPr/>
        <a:lstStyle/>
        <a:p>
          <a:endParaRPr lang="ru-RU"/>
        </a:p>
      </dgm:t>
    </dgm:pt>
    <dgm:pt modelId="{237600DF-0BD2-44AC-8461-267CA3918DE1}" type="pres">
      <dgm:prSet presAssocID="{E1890BDE-DD7F-40D6-BD1E-E93F00DFAEDA}" presName="vert1" presStyleCnt="0"/>
      <dgm:spPr/>
    </dgm:pt>
    <dgm:pt modelId="{611F148F-A706-4927-84BF-F8D15E90340D}" type="pres">
      <dgm:prSet presAssocID="{86CBCAF2-E8DA-422F-A33D-2BCE71EA2720}" presName="vertSpace2a" presStyleCnt="0"/>
      <dgm:spPr/>
    </dgm:pt>
    <dgm:pt modelId="{8C0DBC15-45F5-40E2-B58B-E0F96D6030BB}" type="pres">
      <dgm:prSet presAssocID="{86CBCAF2-E8DA-422F-A33D-2BCE71EA2720}" presName="horz2" presStyleCnt="0"/>
      <dgm:spPr/>
    </dgm:pt>
    <dgm:pt modelId="{C54C74EF-DA3D-49CC-8DC1-09B0490F3365}" type="pres">
      <dgm:prSet presAssocID="{86CBCAF2-E8DA-422F-A33D-2BCE71EA2720}" presName="horzSpace2" presStyleCnt="0"/>
      <dgm:spPr/>
    </dgm:pt>
    <dgm:pt modelId="{58A0A52C-BF7E-436E-87DD-06F814C156BB}" type="pres">
      <dgm:prSet presAssocID="{86CBCAF2-E8DA-422F-A33D-2BCE71EA2720}" presName="tx2" presStyleLbl="revTx" presStyleIdx="3" presStyleCnt="6"/>
      <dgm:spPr/>
      <dgm:t>
        <a:bodyPr/>
        <a:lstStyle/>
        <a:p>
          <a:endParaRPr lang="ru-RU"/>
        </a:p>
      </dgm:t>
    </dgm:pt>
    <dgm:pt modelId="{A77009F8-8469-40D7-ADBE-C7232FC5FE9C}" type="pres">
      <dgm:prSet presAssocID="{86CBCAF2-E8DA-422F-A33D-2BCE71EA2720}" presName="vert2" presStyleCnt="0"/>
      <dgm:spPr/>
    </dgm:pt>
    <dgm:pt modelId="{8ED002A2-2FB6-4C91-A49D-53726B40DF8D}" type="pres">
      <dgm:prSet presAssocID="{86CBCAF2-E8DA-422F-A33D-2BCE71EA2720}" presName="thinLine2b" presStyleLbl="callout" presStyleIdx="1" presStyleCnt="3"/>
      <dgm:spPr/>
    </dgm:pt>
    <dgm:pt modelId="{327DE62A-FB10-4647-9D65-A3989E5EAB34}" type="pres">
      <dgm:prSet presAssocID="{86CBCAF2-E8DA-422F-A33D-2BCE71EA2720}" presName="vertSpace2b" presStyleCnt="0"/>
      <dgm:spPr/>
    </dgm:pt>
    <dgm:pt modelId="{6543005E-3F94-4306-A691-6768B3CC884F}" type="pres">
      <dgm:prSet presAssocID="{A0E60320-049A-4DDE-9022-FF2359B0A6D2}" presName="thickLine" presStyleLbl="alignNode1" presStyleIdx="2" presStyleCnt="3"/>
      <dgm:spPr/>
    </dgm:pt>
    <dgm:pt modelId="{5A836A5A-F824-4A2B-AC6F-EC8CE78C06C0}" type="pres">
      <dgm:prSet presAssocID="{A0E60320-049A-4DDE-9022-FF2359B0A6D2}" presName="horz1" presStyleCnt="0"/>
      <dgm:spPr/>
    </dgm:pt>
    <dgm:pt modelId="{0202BF9D-5674-450F-AFC8-ED808C2AAB84}" type="pres">
      <dgm:prSet presAssocID="{A0E60320-049A-4DDE-9022-FF2359B0A6D2}" presName="tx1" presStyleLbl="revTx" presStyleIdx="4" presStyleCnt="6"/>
      <dgm:spPr/>
      <dgm:t>
        <a:bodyPr/>
        <a:lstStyle/>
        <a:p>
          <a:endParaRPr lang="ru-RU"/>
        </a:p>
      </dgm:t>
    </dgm:pt>
    <dgm:pt modelId="{F8B201DC-6ACD-4D97-A612-3F04183911A1}" type="pres">
      <dgm:prSet presAssocID="{A0E60320-049A-4DDE-9022-FF2359B0A6D2}" presName="vert1" presStyleCnt="0"/>
      <dgm:spPr/>
    </dgm:pt>
    <dgm:pt modelId="{099AC797-92A9-4FA8-A06F-74F75DCC6AA2}" type="pres">
      <dgm:prSet presAssocID="{86F16958-6883-4745-BB77-63DD9FD3B3C1}" presName="vertSpace2a" presStyleCnt="0"/>
      <dgm:spPr/>
    </dgm:pt>
    <dgm:pt modelId="{4014FB8C-94FE-4B0D-92E6-B686C897D79A}" type="pres">
      <dgm:prSet presAssocID="{86F16958-6883-4745-BB77-63DD9FD3B3C1}" presName="horz2" presStyleCnt="0"/>
      <dgm:spPr/>
    </dgm:pt>
    <dgm:pt modelId="{57CC9014-0481-4226-92DC-AF2DB1838646}" type="pres">
      <dgm:prSet presAssocID="{86F16958-6883-4745-BB77-63DD9FD3B3C1}" presName="horzSpace2" presStyleCnt="0"/>
      <dgm:spPr/>
    </dgm:pt>
    <dgm:pt modelId="{4D9FF308-9180-4BB1-BB35-BDCD2049A3B2}" type="pres">
      <dgm:prSet presAssocID="{86F16958-6883-4745-BB77-63DD9FD3B3C1}" presName="tx2" presStyleLbl="revTx" presStyleIdx="5" presStyleCnt="6"/>
      <dgm:spPr/>
      <dgm:t>
        <a:bodyPr/>
        <a:lstStyle/>
        <a:p>
          <a:endParaRPr lang="ru-RU"/>
        </a:p>
      </dgm:t>
    </dgm:pt>
    <dgm:pt modelId="{89E5D9E9-C915-42E9-8DE9-50C3D9F31863}" type="pres">
      <dgm:prSet presAssocID="{86F16958-6883-4745-BB77-63DD9FD3B3C1}" presName="vert2" presStyleCnt="0"/>
      <dgm:spPr/>
    </dgm:pt>
    <dgm:pt modelId="{D7C510CE-AFB7-4FC7-B645-7377DCFE0CF5}" type="pres">
      <dgm:prSet presAssocID="{86F16958-6883-4745-BB77-63DD9FD3B3C1}" presName="thinLine2b" presStyleLbl="callout" presStyleIdx="2" presStyleCnt="3"/>
      <dgm:spPr/>
    </dgm:pt>
    <dgm:pt modelId="{050DEB97-EEB2-4C24-AEBC-62ECED500BEF}" type="pres">
      <dgm:prSet presAssocID="{86F16958-6883-4745-BB77-63DD9FD3B3C1}" presName="vertSpace2b" presStyleCnt="0"/>
      <dgm:spPr/>
    </dgm:pt>
  </dgm:ptLst>
  <dgm:cxnLst>
    <dgm:cxn modelId="{35E567FC-0E80-4670-AE41-B5B0BC27BB15}" type="presOf" srcId="{0872440A-889C-4643-8BD1-4EB207BE2DCF}" destId="{6A84A4E5-A552-4305-8D1C-D3DC105AAA63}" srcOrd="0" destOrd="0" presId="urn:microsoft.com/office/officeart/2008/layout/LinedList"/>
    <dgm:cxn modelId="{B0479DBD-EE05-402B-8ED6-DA6AC5BD3FAA}" type="presOf" srcId="{86CBCAF2-E8DA-422F-A33D-2BCE71EA2720}" destId="{58A0A52C-BF7E-436E-87DD-06F814C156BB}" srcOrd="0" destOrd="0" presId="urn:microsoft.com/office/officeart/2008/layout/LinedList"/>
    <dgm:cxn modelId="{805E468B-7BF6-4C37-8994-5A2916DCF253}" type="presOf" srcId="{E1890BDE-DD7F-40D6-BD1E-E93F00DFAEDA}" destId="{C12FE1D0-2D56-4E7B-9120-A327E5D8A8D1}" srcOrd="0" destOrd="0" presId="urn:microsoft.com/office/officeart/2008/layout/LinedList"/>
    <dgm:cxn modelId="{553406C4-8A88-4A21-A802-2E36FC7B7E33}" type="presOf" srcId="{F978E680-9F78-4B6C-A33E-E3C37CC30AC6}" destId="{F13A1425-9BC2-4EE6-956C-60C73CAA182A}" srcOrd="0" destOrd="0" presId="urn:microsoft.com/office/officeart/2008/layout/LinedList"/>
    <dgm:cxn modelId="{C8809A65-6F9F-42F4-B26C-DF181C2FE5BA}" type="presOf" srcId="{140C8280-25D8-4F5A-A26E-82E68EF1AB06}" destId="{8FB7DF51-B68D-47FC-BF27-B020C6335946}" srcOrd="0" destOrd="0" presId="urn:microsoft.com/office/officeart/2008/layout/LinedList"/>
    <dgm:cxn modelId="{81B310E7-0013-4224-A333-05BE12DB1F4A}" srcId="{E1890BDE-DD7F-40D6-BD1E-E93F00DFAEDA}" destId="{86CBCAF2-E8DA-422F-A33D-2BCE71EA2720}" srcOrd="0" destOrd="0" parTransId="{38C9CE49-C5F2-4595-BF40-F92FBC170374}" sibTransId="{D6005B8E-E95B-45EE-B69D-23B2317FB514}"/>
    <dgm:cxn modelId="{D94A6E2C-E550-406D-B86D-6FD0DBF118DA}" type="presOf" srcId="{A0E60320-049A-4DDE-9022-FF2359B0A6D2}" destId="{0202BF9D-5674-450F-AFC8-ED808C2AAB84}" srcOrd="0" destOrd="0" presId="urn:microsoft.com/office/officeart/2008/layout/LinedList"/>
    <dgm:cxn modelId="{F34C8D14-DD61-4B5D-B799-FE32FAD31CFD}" srcId="{140C8280-25D8-4F5A-A26E-82E68EF1AB06}" destId="{F978E680-9F78-4B6C-A33E-E3C37CC30AC6}" srcOrd="0" destOrd="0" parTransId="{A2AAB2EA-0862-47C3-A382-220BB5C43978}" sibTransId="{FA22FA4F-CB02-4275-B0ED-D3FD0E3D7D7C}"/>
    <dgm:cxn modelId="{7D011F7E-95CB-48B2-93C3-D2B513202A75}" srcId="{140C8280-25D8-4F5A-A26E-82E68EF1AB06}" destId="{A0E60320-049A-4DDE-9022-FF2359B0A6D2}" srcOrd="2" destOrd="0" parTransId="{C06BFCD3-CCC8-40D7-BF3D-BE18223CE4C4}" sibTransId="{580FD1A3-F4BB-48DB-ADB0-3805E055A861}"/>
    <dgm:cxn modelId="{E2024D72-E2C3-455C-844F-2E8E25EBA850}" srcId="{140C8280-25D8-4F5A-A26E-82E68EF1AB06}" destId="{E1890BDE-DD7F-40D6-BD1E-E93F00DFAEDA}" srcOrd="1" destOrd="0" parTransId="{A2FDACFD-F0D3-43F3-BDBB-35560AA2F427}" sibTransId="{4C6D8232-D0CA-4EDD-BA7E-D0BE7A2F057C}"/>
    <dgm:cxn modelId="{1589717C-54D3-44DB-BA86-74EBE2CDEF15}" srcId="{A0E60320-049A-4DDE-9022-FF2359B0A6D2}" destId="{86F16958-6883-4745-BB77-63DD9FD3B3C1}" srcOrd="0" destOrd="0" parTransId="{09AC4B9B-D09F-49CB-A27F-5EDE4B1EA9C4}" sibTransId="{2AAE04BF-BC9B-482B-A76B-1E32E87DF75B}"/>
    <dgm:cxn modelId="{75C4DF07-D4F8-41E3-AACE-A380F8EB9F96}" srcId="{F978E680-9F78-4B6C-A33E-E3C37CC30AC6}" destId="{0872440A-889C-4643-8BD1-4EB207BE2DCF}" srcOrd="0" destOrd="0" parTransId="{153D06F5-A499-42B6-862F-4CC2EC52E25F}" sibTransId="{54C75EE6-6D75-4E36-A7DF-1F651C726B06}"/>
    <dgm:cxn modelId="{EF49C21E-20C3-4D81-A6E2-50084399155C}" type="presOf" srcId="{86F16958-6883-4745-BB77-63DD9FD3B3C1}" destId="{4D9FF308-9180-4BB1-BB35-BDCD2049A3B2}" srcOrd="0" destOrd="0" presId="urn:microsoft.com/office/officeart/2008/layout/LinedList"/>
    <dgm:cxn modelId="{2EEB7E6C-6E06-4885-893A-8FB34A8767C6}" type="presParOf" srcId="{8FB7DF51-B68D-47FC-BF27-B020C6335946}" destId="{D7B6C6A8-86D9-4E11-B7F7-FC7CCCBE0690}" srcOrd="0" destOrd="0" presId="urn:microsoft.com/office/officeart/2008/layout/LinedList"/>
    <dgm:cxn modelId="{131FCCB8-9A1A-4CBE-B1AC-27A276FEBE43}" type="presParOf" srcId="{8FB7DF51-B68D-47FC-BF27-B020C6335946}" destId="{7831DD60-45FF-4349-89E7-ECE90BD04EBB}" srcOrd="1" destOrd="0" presId="urn:microsoft.com/office/officeart/2008/layout/LinedList"/>
    <dgm:cxn modelId="{1D263C7A-04F7-4660-95A9-809367AD0498}" type="presParOf" srcId="{7831DD60-45FF-4349-89E7-ECE90BD04EBB}" destId="{F13A1425-9BC2-4EE6-956C-60C73CAA182A}" srcOrd="0" destOrd="0" presId="urn:microsoft.com/office/officeart/2008/layout/LinedList"/>
    <dgm:cxn modelId="{109C7F61-9FC6-4801-A294-33D357B27E6E}" type="presParOf" srcId="{7831DD60-45FF-4349-89E7-ECE90BD04EBB}" destId="{C3F664F4-BCA0-44C2-B7BA-DF7A1D33F4BB}" srcOrd="1" destOrd="0" presId="urn:microsoft.com/office/officeart/2008/layout/LinedList"/>
    <dgm:cxn modelId="{1D211868-A1FF-4DE3-B80C-21E6D85778CA}" type="presParOf" srcId="{C3F664F4-BCA0-44C2-B7BA-DF7A1D33F4BB}" destId="{62B35ED8-DE24-4CC2-ACFB-6BA7C0CBD7F1}" srcOrd="0" destOrd="0" presId="urn:microsoft.com/office/officeart/2008/layout/LinedList"/>
    <dgm:cxn modelId="{F71BE6E3-A268-471B-87E0-803E837603EA}" type="presParOf" srcId="{C3F664F4-BCA0-44C2-B7BA-DF7A1D33F4BB}" destId="{9AE84A40-7C52-4D67-AAD4-93AA676D868F}" srcOrd="1" destOrd="0" presId="urn:microsoft.com/office/officeart/2008/layout/LinedList"/>
    <dgm:cxn modelId="{D49EE972-5131-40CA-9102-6952721A17F7}" type="presParOf" srcId="{9AE84A40-7C52-4D67-AAD4-93AA676D868F}" destId="{649244D2-FD62-43CC-B8F8-EC2228AE0D01}" srcOrd="0" destOrd="0" presId="urn:microsoft.com/office/officeart/2008/layout/LinedList"/>
    <dgm:cxn modelId="{4D175E17-1688-471D-89BF-97955A086168}" type="presParOf" srcId="{9AE84A40-7C52-4D67-AAD4-93AA676D868F}" destId="{6A84A4E5-A552-4305-8D1C-D3DC105AAA63}" srcOrd="1" destOrd="0" presId="urn:microsoft.com/office/officeart/2008/layout/LinedList"/>
    <dgm:cxn modelId="{DF983D50-8EC5-4627-BCBF-AAAEAC71DBEB}" type="presParOf" srcId="{9AE84A40-7C52-4D67-AAD4-93AA676D868F}" destId="{5C968E4A-DFB9-4003-93C3-932B3C6CF5D8}" srcOrd="2" destOrd="0" presId="urn:microsoft.com/office/officeart/2008/layout/LinedList"/>
    <dgm:cxn modelId="{DC2DCFEB-BC34-4829-8408-36332960A5EF}" type="presParOf" srcId="{C3F664F4-BCA0-44C2-B7BA-DF7A1D33F4BB}" destId="{DC0CD827-664E-4595-A6D4-8E86230C7F93}" srcOrd="2" destOrd="0" presId="urn:microsoft.com/office/officeart/2008/layout/LinedList"/>
    <dgm:cxn modelId="{DFC04C7A-ED1C-4D77-8B37-650F1FE6C57A}" type="presParOf" srcId="{C3F664F4-BCA0-44C2-B7BA-DF7A1D33F4BB}" destId="{A4896BC0-666F-46F6-A532-1008A831A1C9}" srcOrd="3" destOrd="0" presId="urn:microsoft.com/office/officeart/2008/layout/LinedList"/>
    <dgm:cxn modelId="{75ED27FE-F47B-4F30-8C3C-740E922AAB8D}" type="presParOf" srcId="{8FB7DF51-B68D-47FC-BF27-B020C6335946}" destId="{B504ABE0-DD27-413C-9402-48D782FBED83}" srcOrd="2" destOrd="0" presId="urn:microsoft.com/office/officeart/2008/layout/LinedList"/>
    <dgm:cxn modelId="{BD8DCDB3-487A-4609-9F1D-03F42F8E3E94}" type="presParOf" srcId="{8FB7DF51-B68D-47FC-BF27-B020C6335946}" destId="{A8A4A7C1-20A5-481C-B94B-94F41620345F}" srcOrd="3" destOrd="0" presId="urn:microsoft.com/office/officeart/2008/layout/LinedList"/>
    <dgm:cxn modelId="{231C81B1-BAE4-4388-AF3F-4C2E4C42E93F}" type="presParOf" srcId="{A8A4A7C1-20A5-481C-B94B-94F41620345F}" destId="{C12FE1D0-2D56-4E7B-9120-A327E5D8A8D1}" srcOrd="0" destOrd="0" presId="urn:microsoft.com/office/officeart/2008/layout/LinedList"/>
    <dgm:cxn modelId="{4505FE9E-C98A-4CBC-8FD4-4F3D790F54E5}" type="presParOf" srcId="{A8A4A7C1-20A5-481C-B94B-94F41620345F}" destId="{237600DF-0BD2-44AC-8461-267CA3918DE1}" srcOrd="1" destOrd="0" presId="urn:microsoft.com/office/officeart/2008/layout/LinedList"/>
    <dgm:cxn modelId="{739BD04B-B2A3-42C8-88D5-B48B285627BA}" type="presParOf" srcId="{237600DF-0BD2-44AC-8461-267CA3918DE1}" destId="{611F148F-A706-4927-84BF-F8D15E90340D}" srcOrd="0" destOrd="0" presId="urn:microsoft.com/office/officeart/2008/layout/LinedList"/>
    <dgm:cxn modelId="{488FF90A-0C94-41C3-8FCD-423CBDB605DD}" type="presParOf" srcId="{237600DF-0BD2-44AC-8461-267CA3918DE1}" destId="{8C0DBC15-45F5-40E2-B58B-E0F96D6030BB}" srcOrd="1" destOrd="0" presId="urn:microsoft.com/office/officeart/2008/layout/LinedList"/>
    <dgm:cxn modelId="{AD40C720-3DB4-4C8E-8EA3-A4FEC192DF71}" type="presParOf" srcId="{8C0DBC15-45F5-40E2-B58B-E0F96D6030BB}" destId="{C54C74EF-DA3D-49CC-8DC1-09B0490F3365}" srcOrd="0" destOrd="0" presId="urn:microsoft.com/office/officeart/2008/layout/LinedList"/>
    <dgm:cxn modelId="{1D6627EE-0779-4F9F-ADFC-8A386D7EB8CA}" type="presParOf" srcId="{8C0DBC15-45F5-40E2-B58B-E0F96D6030BB}" destId="{58A0A52C-BF7E-436E-87DD-06F814C156BB}" srcOrd="1" destOrd="0" presId="urn:microsoft.com/office/officeart/2008/layout/LinedList"/>
    <dgm:cxn modelId="{55A5C0CC-3E8A-4C62-B72D-44F88B36C3F9}" type="presParOf" srcId="{8C0DBC15-45F5-40E2-B58B-E0F96D6030BB}" destId="{A77009F8-8469-40D7-ADBE-C7232FC5FE9C}" srcOrd="2" destOrd="0" presId="urn:microsoft.com/office/officeart/2008/layout/LinedList"/>
    <dgm:cxn modelId="{73A75C43-9562-4010-BBFE-83F6541BEB01}" type="presParOf" srcId="{237600DF-0BD2-44AC-8461-267CA3918DE1}" destId="{8ED002A2-2FB6-4C91-A49D-53726B40DF8D}" srcOrd="2" destOrd="0" presId="urn:microsoft.com/office/officeart/2008/layout/LinedList"/>
    <dgm:cxn modelId="{D374B6E7-ABB4-498C-A0FF-94D929177300}" type="presParOf" srcId="{237600DF-0BD2-44AC-8461-267CA3918DE1}" destId="{327DE62A-FB10-4647-9D65-A3989E5EAB34}" srcOrd="3" destOrd="0" presId="urn:microsoft.com/office/officeart/2008/layout/LinedList"/>
    <dgm:cxn modelId="{84172C62-DA2D-4E69-B1B3-D7D2CDA4B722}" type="presParOf" srcId="{8FB7DF51-B68D-47FC-BF27-B020C6335946}" destId="{6543005E-3F94-4306-A691-6768B3CC884F}" srcOrd="4" destOrd="0" presId="urn:microsoft.com/office/officeart/2008/layout/LinedList"/>
    <dgm:cxn modelId="{D20A3D7B-5973-4A47-9C0D-AA7F84FF2F37}" type="presParOf" srcId="{8FB7DF51-B68D-47FC-BF27-B020C6335946}" destId="{5A836A5A-F824-4A2B-AC6F-EC8CE78C06C0}" srcOrd="5" destOrd="0" presId="urn:microsoft.com/office/officeart/2008/layout/LinedList"/>
    <dgm:cxn modelId="{7BB365E0-6A34-48BC-9AFB-203B16BDAD3D}" type="presParOf" srcId="{5A836A5A-F824-4A2B-AC6F-EC8CE78C06C0}" destId="{0202BF9D-5674-450F-AFC8-ED808C2AAB84}" srcOrd="0" destOrd="0" presId="urn:microsoft.com/office/officeart/2008/layout/LinedList"/>
    <dgm:cxn modelId="{5E71BD0D-7E68-4565-AC49-1E7D93690A4A}" type="presParOf" srcId="{5A836A5A-F824-4A2B-AC6F-EC8CE78C06C0}" destId="{F8B201DC-6ACD-4D97-A612-3F04183911A1}" srcOrd="1" destOrd="0" presId="urn:microsoft.com/office/officeart/2008/layout/LinedList"/>
    <dgm:cxn modelId="{5668CAF9-AE00-4139-A4CD-B8BD106BB218}" type="presParOf" srcId="{F8B201DC-6ACD-4D97-A612-3F04183911A1}" destId="{099AC797-92A9-4FA8-A06F-74F75DCC6AA2}" srcOrd="0" destOrd="0" presId="urn:microsoft.com/office/officeart/2008/layout/LinedList"/>
    <dgm:cxn modelId="{B3DCEE43-53AD-4011-AB29-7F8A5ED327D5}" type="presParOf" srcId="{F8B201DC-6ACD-4D97-A612-3F04183911A1}" destId="{4014FB8C-94FE-4B0D-92E6-B686C897D79A}" srcOrd="1" destOrd="0" presId="urn:microsoft.com/office/officeart/2008/layout/LinedList"/>
    <dgm:cxn modelId="{9B7A979B-4F46-47FE-94D4-A3F3D1B05D08}" type="presParOf" srcId="{4014FB8C-94FE-4B0D-92E6-B686C897D79A}" destId="{57CC9014-0481-4226-92DC-AF2DB1838646}" srcOrd="0" destOrd="0" presId="urn:microsoft.com/office/officeart/2008/layout/LinedList"/>
    <dgm:cxn modelId="{FC44FE52-386A-4184-A8D6-39D482FC6E60}" type="presParOf" srcId="{4014FB8C-94FE-4B0D-92E6-B686C897D79A}" destId="{4D9FF308-9180-4BB1-BB35-BDCD2049A3B2}" srcOrd="1" destOrd="0" presId="urn:microsoft.com/office/officeart/2008/layout/LinedList"/>
    <dgm:cxn modelId="{C440727E-B3FD-4792-BC46-695A23D503D0}" type="presParOf" srcId="{4014FB8C-94FE-4B0D-92E6-B686C897D79A}" destId="{89E5D9E9-C915-42E9-8DE9-50C3D9F31863}" srcOrd="2" destOrd="0" presId="urn:microsoft.com/office/officeart/2008/layout/LinedList"/>
    <dgm:cxn modelId="{3C2ABFCE-700B-4E3C-AF2F-3F9B2352F841}" type="presParOf" srcId="{F8B201DC-6ACD-4D97-A612-3F04183911A1}" destId="{D7C510CE-AFB7-4FC7-B645-7377DCFE0CF5}" srcOrd="2" destOrd="0" presId="urn:microsoft.com/office/officeart/2008/layout/LinedList"/>
    <dgm:cxn modelId="{FAFE4A14-37E5-45B4-B7A7-DB8E75BC75DB}" type="presParOf" srcId="{F8B201DC-6ACD-4D97-A612-3F04183911A1}" destId="{050DEB97-EEB2-4C24-AEBC-62ECED500BEF}" srcOrd="3" destOrd="0" presId="urn:microsoft.com/office/officeart/2008/layout/LinedList"/>
  </dgm:cxnLst>
  <dgm:bg/>
  <dgm:whole/>
  <dgm:extLst>
    <a:ext uri="http://schemas.microsoft.com/office/drawing/2008/diagram">
      <dsp:dataModelExt xmlns="" xmlns:dsp="http://schemas.microsoft.com/office/drawing/2008/diagram" relId="rId3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40C8280-25D8-4F5A-A26E-82E68EF1AB0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78E680-9F78-4B6C-A33E-E3C37CC30AC6}">
      <dgm:prSet phldrT="[Текст]"/>
      <dgm:spPr>
        <a:solidFill>
          <a:schemeClr val="accent3"/>
        </a:solidFill>
      </dgm:spPr>
      <dgm:t>
        <a:bodyPr/>
        <a:lstStyle/>
        <a:p>
          <a:pPr algn="ctr"/>
          <a:endParaRPr lang="ru-RU" dirty="0"/>
        </a:p>
      </dgm:t>
    </dgm:pt>
    <dgm:pt modelId="{A2AAB2EA-0862-47C3-A382-220BB5C43978}" type="par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FA22FA4F-CB02-4275-B0ED-D3FD0E3D7D7C}" type="sib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0872440A-889C-4643-8BD1-4EB207BE2DCF}">
      <dgm:prSet phldrT="[Текст]"/>
      <dgm:spPr/>
      <dgm:t>
        <a:bodyPr/>
        <a:lstStyle/>
        <a:p>
          <a:pPr algn="ctr"/>
          <a:r>
            <a:rPr lang="ru-RU" dirty="0"/>
            <a:t>603,0 тыс. рублей</a:t>
          </a:r>
        </a:p>
      </dgm:t>
    </dgm:pt>
    <dgm:pt modelId="{153D06F5-A499-42B6-862F-4CC2EC52E25F}" type="par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54C75EE6-6D75-4E36-A7DF-1F651C726B06}" type="sib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E1890BDE-DD7F-40D6-BD1E-E93F00DFAEDA}">
      <dgm:prSet phldrT="[Текст]"/>
      <dgm:spPr>
        <a:solidFill>
          <a:schemeClr val="accent1"/>
        </a:solidFill>
      </dgm:spPr>
      <dgm:t>
        <a:bodyPr/>
        <a:lstStyle/>
        <a:p>
          <a:pPr algn="ctr"/>
          <a:endParaRPr lang="ru-RU" dirty="0"/>
        </a:p>
      </dgm:t>
    </dgm:pt>
    <dgm:pt modelId="{A2FDACFD-F0D3-43F3-BDBB-35560AA2F427}" type="par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4C6D8232-D0CA-4EDD-BA7E-D0BE7A2F057C}" type="sib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86CBCAF2-E8DA-422F-A33D-2BCE71EA2720}">
      <dgm:prSet phldrT="[Текст]"/>
      <dgm:spPr/>
      <dgm:t>
        <a:bodyPr/>
        <a:lstStyle/>
        <a:p>
          <a:pPr algn="ctr"/>
          <a:r>
            <a:rPr lang="ru-RU" dirty="0"/>
            <a:t>13,0 тыс. рублей</a:t>
          </a:r>
        </a:p>
      </dgm:t>
    </dgm:pt>
    <dgm:pt modelId="{38C9CE49-C5F2-4595-BF40-F92FBC170374}" type="par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D6005B8E-E95B-45EE-B69D-23B2317FB514}" type="sib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86F16958-6883-4745-BB77-63DD9FD3B3C1}">
      <dgm:prSet phldrT="[Текст]"/>
      <dgm:spPr/>
      <dgm:t>
        <a:bodyPr/>
        <a:lstStyle/>
        <a:p>
          <a:pPr algn="ctr"/>
          <a:r>
            <a:rPr lang="ru-RU" dirty="0"/>
            <a:t>13,0  тыс. рублей</a:t>
          </a:r>
        </a:p>
      </dgm:t>
    </dgm:pt>
    <dgm:pt modelId="{09AC4B9B-D09F-49CB-A27F-5EDE4B1EA9C4}" type="par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2AAE04BF-BC9B-482B-A76B-1E32E87DF75B}" type="sib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A0E60320-049A-4DDE-9022-FF2359B0A6D2}">
      <dgm:prSet phldrT="[Текст]"/>
      <dgm:spPr>
        <a:solidFill>
          <a:schemeClr val="accent2"/>
        </a:solidFill>
      </dgm:spPr>
      <dgm:t>
        <a:bodyPr/>
        <a:lstStyle/>
        <a:p>
          <a:pPr algn="ctr"/>
          <a:endParaRPr lang="ru-RU" dirty="0"/>
        </a:p>
      </dgm:t>
    </dgm:pt>
    <dgm:pt modelId="{C06BFCD3-CCC8-40D7-BF3D-BE18223CE4C4}" type="par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580FD1A3-F4BB-48DB-ADB0-3805E055A861}" type="sib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8FB7DF51-B68D-47FC-BF27-B020C6335946}" type="pres">
      <dgm:prSet presAssocID="{140C8280-25D8-4F5A-A26E-82E68EF1AB0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7B6C6A8-86D9-4E11-B7F7-FC7CCCBE0690}" type="pres">
      <dgm:prSet presAssocID="{F978E680-9F78-4B6C-A33E-E3C37CC30AC6}" presName="thickLine" presStyleLbl="alignNode1" presStyleIdx="0" presStyleCnt="3"/>
      <dgm:spPr/>
    </dgm:pt>
    <dgm:pt modelId="{7831DD60-45FF-4349-89E7-ECE90BD04EBB}" type="pres">
      <dgm:prSet presAssocID="{F978E680-9F78-4B6C-A33E-E3C37CC30AC6}" presName="horz1" presStyleCnt="0"/>
      <dgm:spPr/>
    </dgm:pt>
    <dgm:pt modelId="{F13A1425-9BC2-4EE6-956C-60C73CAA182A}" type="pres">
      <dgm:prSet presAssocID="{F978E680-9F78-4B6C-A33E-E3C37CC30AC6}" presName="tx1" presStyleLbl="revTx" presStyleIdx="0" presStyleCnt="6"/>
      <dgm:spPr/>
      <dgm:t>
        <a:bodyPr/>
        <a:lstStyle/>
        <a:p>
          <a:endParaRPr lang="ru-RU"/>
        </a:p>
      </dgm:t>
    </dgm:pt>
    <dgm:pt modelId="{C3F664F4-BCA0-44C2-B7BA-DF7A1D33F4BB}" type="pres">
      <dgm:prSet presAssocID="{F978E680-9F78-4B6C-A33E-E3C37CC30AC6}" presName="vert1" presStyleCnt="0"/>
      <dgm:spPr/>
    </dgm:pt>
    <dgm:pt modelId="{62B35ED8-DE24-4CC2-ACFB-6BA7C0CBD7F1}" type="pres">
      <dgm:prSet presAssocID="{0872440A-889C-4643-8BD1-4EB207BE2DCF}" presName="vertSpace2a" presStyleCnt="0"/>
      <dgm:spPr/>
    </dgm:pt>
    <dgm:pt modelId="{9AE84A40-7C52-4D67-AAD4-93AA676D868F}" type="pres">
      <dgm:prSet presAssocID="{0872440A-889C-4643-8BD1-4EB207BE2DCF}" presName="horz2" presStyleCnt="0"/>
      <dgm:spPr/>
    </dgm:pt>
    <dgm:pt modelId="{649244D2-FD62-43CC-B8F8-EC2228AE0D01}" type="pres">
      <dgm:prSet presAssocID="{0872440A-889C-4643-8BD1-4EB207BE2DCF}" presName="horzSpace2" presStyleCnt="0"/>
      <dgm:spPr/>
    </dgm:pt>
    <dgm:pt modelId="{6A84A4E5-A552-4305-8D1C-D3DC105AAA63}" type="pres">
      <dgm:prSet presAssocID="{0872440A-889C-4643-8BD1-4EB207BE2DCF}" presName="tx2" presStyleLbl="revTx" presStyleIdx="1" presStyleCnt="6"/>
      <dgm:spPr/>
      <dgm:t>
        <a:bodyPr/>
        <a:lstStyle/>
        <a:p>
          <a:endParaRPr lang="ru-RU"/>
        </a:p>
      </dgm:t>
    </dgm:pt>
    <dgm:pt modelId="{5C968E4A-DFB9-4003-93C3-932B3C6CF5D8}" type="pres">
      <dgm:prSet presAssocID="{0872440A-889C-4643-8BD1-4EB207BE2DCF}" presName="vert2" presStyleCnt="0"/>
      <dgm:spPr/>
    </dgm:pt>
    <dgm:pt modelId="{DC0CD827-664E-4595-A6D4-8E86230C7F93}" type="pres">
      <dgm:prSet presAssocID="{0872440A-889C-4643-8BD1-4EB207BE2DCF}" presName="thinLine2b" presStyleLbl="callout" presStyleIdx="0" presStyleCnt="3"/>
      <dgm:spPr/>
    </dgm:pt>
    <dgm:pt modelId="{A4896BC0-666F-46F6-A532-1008A831A1C9}" type="pres">
      <dgm:prSet presAssocID="{0872440A-889C-4643-8BD1-4EB207BE2DCF}" presName="vertSpace2b" presStyleCnt="0"/>
      <dgm:spPr/>
    </dgm:pt>
    <dgm:pt modelId="{B504ABE0-DD27-413C-9402-48D782FBED83}" type="pres">
      <dgm:prSet presAssocID="{E1890BDE-DD7F-40D6-BD1E-E93F00DFAEDA}" presName="thickLine" presStyleLbl="alignNode1" presStyleIdx="1" presStyleCnt="3"/>
      <dgm:spPr/>
    </dgm:pt>
    <dgm:pt modelId="{A8A4A7C1-20A5-481C-B94B-94F41620345F}" type="pres">
      <dgm:prSet presAssocID="{E1890BDE-DD7F-40D6-BD1E-E93F00DFAEDA}" presName="horz1" presStyleCnt="0"/>
      <dgm:spPr/>
    </dgm:pt>
    <dgm:pt modelId="{C12FE1D0-2D56-4E7B-9120-A327E5D8A8D1}" type="pres">
      <dgm:prSet presAssocID="{E1890BDE-DD7F-40D6-BD1E-E93F00DFAEDA}" presName="tx1" presStyleLbl="revTx" presStyleIdx="2" presStyleCnt="6"/>
      <dgm:spPr/>
      <dgm:t>
        <a:bodyPr/>
        <a:lstStyle/>
        <a:p>
          <a:endParaRPr lang="ru-RU"/>
        </a:p>
      </dgm:t>
    </dgm:pt>
    <dgm:pt modelId="{237600DF-0BD2-44AC-8461-267CA3918DE1}" type="pres">
      <dgm:prSet presAssocID="{E1890BDE-DD7F-40D6-BD1E-E93F00DFAEDA}" presName="vert1" presStyleCnt="0"/>
      <dgm:spPr/>
    </dgm:pt>
    <dgm:pt modelId="{611F148F-A706-4927-84BF-F8D15E90340D}" type="pres">
      <dgm:prSet presAssocID="{86CBCAF2-E8DA-422F-A33D-2BCE71EA2720}" presName="vertSpace2a" presStyleCnt="0"/>
      <dgm:spPr/>
    </dgm:pt>
    <dgm:pt modelId="{8C0DBC15-45F5-40E2-B58B-E0F96D6030BB}" type="pres">
      <dgm:prSet presAssocID="{86CBCAF2-E8DA-422F-A33D-2BCE71EA2720}" presName="horz2" presStyleCnt="0"/>
      <dgm:spPr/>
    </dgm:pt>
    <dgm:pt modelId="{C54C74EF-DA3D-49CC-8DC1-09B0490F3365}" type="pres">
      <dgm:prSet presAssocID="{86CBCAF2-E8DA-422F-A33D-2BCE71EA2720}" presName="horzSpace2" presStyleCnt="0"/>
      <dgm:spPr/>
    </dgm:pt>
    <dgm:pt modelId="{58A0A52C-BF7E-436E-87DD-06F814C156BB}" type="pres">
      <dgm:prSet presAssocID="{86CBCAF2-E8DA-422F-A33D-2BCE71EA2720}" presName="tx2" presStyleLbl="revTx" presStyleIdx="3" presStyleCnt="6"/>
      <dgm:spPr/>
      <dgm:t>
        <a:bodyPr/>
        <a:lstStyle/>
        <a:p>
          <a:endParaRPr lang="ru-RU"/>
        </a:p>
      </dgm:t>
    </dgm:pt>
    <dgm:pt modelId="{A77009F8-8469-40D7-ADBE-C7232FC5FE9C}" type="pres">
      <dgm:prSet presAssocID="{86CBCAF2-E8DA-422F-A33D-2BCE71EA2720}" presName="vert2" presStyleCnt="0"/>
      <dgm:spPr/>
    </dgm:pt>
    <dgm:pt modelId="{8ED002A2-2FB6-4C91-A49D-53726B40DF8D}" type="pres">
      <dgm:prSet presAssocID="{86CBCAF2-E8DA-422F-A33D-2BCE71EA2720}" presName="thinLine2b" presStyleLbl="callout" presStyleIdx="1" presStyleCnt="3"/>
      <dgm:spPr/>
    </dgm:pt>
    <dgm:pt modelId="{327DE62A-FB10-4647-9D65-A3989E5EAB34}" type="pres">
      <dgm:prSet presAssocID="{86CBCAF2-E8DA-422F-A33D-2BCE71EA2720}" presName="vertSpace2b" presStyleCnt="0"/>
      <dgm:spPr/>
    </dgm:pt>
    <dgm:pt modelId="{6543005E-3F94-4306-A691-6768B3CC884F}" type="pres">
      <dgm:prSet presAssocID="{A0E60320-049A-4DDE-9022-FF2359B0A6D2}" presName="thickLine" presStyleLbl="alignNode1" presStyleIdx="2" presStyleCnt="3"/>
      <dgm:spPr/>
    </dgm:pt>
    <dgm:pt modelId="{5A836A5A-F824-4A2B-AC6F-EC8CE78C06C0}" type="pres">
      <dgm:prSet presAssocID="{A0E60320-049A-4DDE-9022-FF2359B0A6D2}" presName="horz1" presStyleCnt="0"/>
      <dgm:spPr/>
    </dgm:pt>
    <dgm:pt modelId="{0202BF9D-5674-450F-AFC8-ED808C2AAB84}" type="pres">
      <dgm:prSet presAssocID="{A0E60320-049A-4DDE-9022-FF2359B0A6D2}" presName="tx1" presStyleLbl="revTx" presStyleIdx="4" presStyleCnt="6"/>
      <dgm:spPr/>
      <dgm:t>
        <a:bodyPr/>
        <a:lstStyle/>
        <a:p>
          <a:endParaRPr lang="ru-RU"/>
        </a:p>
      </dgm:t>
    </dgm:pt>
    <dgm:pt modelId="{F8B201DC-6ACD-4D97-A612-3F04183911A1}" type="pres">
      <dgm:prSet presAssocID="{A0E60320-049A-4DDE-9022-FF2359B0A6D2}" presName="vert1" presStyleCnt="0"/>
      <dgm:spPr/>
    </dgm:pt>
    <dgm:pt modelId="{099AC797-92A9-4FA8-A06F-74F75DCC6AA2}" type="pres">
      <dgm:prSet presAssocID="{86F16958-6883-4745-BB77-63DD9FD3B3C1}" presName="vertSpace2a" presStyleCnt="0"/>
      <dgm:spPr/>
    </dgm:pt>
    <dgm:pt modelId="{4014FB8C-94FE-4B0D-92E6-B686C897D79A}" type="pres">
      <dgm:prSet presAssocID="{86F16958-6883-4745-BB77-63DD9FD3B3C1}" presName="horz2" presStyleCnt="0"/>
      <dgm:spPr/>
    </dgm:pt>
    <dgm:pt modelId="{57CC9014-0481-4226-92DC-AF2DB1838646}" type="pres">
      <dgm:prSet presAssocID="{86F16958-6883-4745-BB77-63DD9FD3B3C1}" presName="horzSpace2" presStyleCnt="0"/>
      <dgm:spPr/>
    </dgm:pt>
    <dgm:pt modelId="{4D9FF308-9180-4BB1-BB35-BDCD2049A3B2}" type="pres">
      <dgm:prSet presAssocID="{86F16958-6883-4745-BB77-63DD9FD3B3C1}" presName="tx2" presStyleLbl="revTx" presStyleIdx="5" presStyleCnt="6"/>
      <dgm:spPr/>
      <dgm:t>
        <a:bodyPr/>
        <a:lstStyle/>
        <a:p>
          <a:endParaRPr lang="ru-RU"/>
        </a:p>
      </dgm:t>
    </dgm:pt>
    <dgm:pt modelId="{89E5D9E9-C915-42E9-8DE9-50C3D9F31863}" type="pres">
      <dgm:prSet presAssocID="{86F16958-6883-4745-BB77-63DD9FD3B3C1}" presName="vert2" presStyleCnt="0"/>
      <dgm:spPr/>
    </dgm:pt>
    <dgm:pt modelId="{D7C510CE-AFB7-4FC7-B645-7377DCFE0CF5}" type="pres">
      <dgm:prSet presAssocID="{86F16958-6883-4745-BB77-63DD9FD3B3C1}" presName="thinLine2b" presStyleLbl="callout" presStyleIdx="2" presStyleCnt="3"/>
      <dgm:spPr/>
    </dgm:pt>
    <dgm:pt modelId="{050DEB97-EEB2-4C24-AEBC-62ECED500BEF}" type="pres">
      <dgm:prSet presAssocID="{86F16958-6883-4745-BB77-63DD9FD3B3C1}" presName="vertSpace2b" presStyleCnt="0"/>
      <dgm:spPr/>
    </dgm:pt>
  </dgm:ptLst>
  <dgm:cxnLst>
    <dgm:cxn modelId="{35E567FC-0E80-4670-AE41-B5B0BC27BB15}" type="presOf" srcId="{0872440A-889C-4643-8BD1-4EB207BE2DCF}" destId="{6A84A4E5-A552-4305-8D1C-D3DC105AAA63}" srcOrd="0" destOrd="0" presId="urn:microsoft.com/office/officeart/2008/layout/LinedList"/>
    <dgm:cxn modelId="{B0479DBD-EE05-402B-8ED6-DA6AC5BD3FAA}" type="presOf" srcId="{86CBCAF2-E8DA-422F-A33D-2BCE71EA2720}" destId="{58A0A52C-BF7E-436E-87DD-06F814C156BB}" srcOrd="0" destOrd="0" presId="urn:microsoft.com/office/officeart/2008/layout/LinedList"/>
    <dgm:cxn modelId="{805E468B-7BF6-4C37-8994-5A2916DCF253}" type="presOf" srcId="{E1890BDE-DD7F-40D6-BD1E-E93F00DFAEDA}" destId="{C12FE1D0-2D56-4E7B-9120-A327E5D8A8D1}" srcOrd="0" destOrd="0" presId="urn:microsoft.com/office/officeart/2008/layout/LinedList"/>
    <dgm:cxn modelId="{553406C4-8A88-4A21-A802-2E36FC7B7E33}" type="presOf" srcId="{F978E680-9F78-4B6C-A33E-E3C37CC30AC6}" destId="{F13A1425-9BC2-4EE6-956C-60C73CAA182A}" srcOrd="0" destOrd="0" presId="urn:microsoft.com/office/officeart/2008/layout/LinedList"/>
    <dgm:cxn modelId="{C8809A65-6F9F-42F4-B26C-DF181C2FE5BA}" type="presOf" srcId="{140C8280-25D8-4F5A-A26E-82E68EF1AB06}" destId="{8FB7DF51-B68D-47FC-BF27-B020C6335946}" srcOrd="0" destOrd="0" presId="urn:microsoft.com/office/officeart/2008/layout/LinedList"/>
    <dgm:cxn modelId="{81B310E7-0013-4224-A333-05BE12DB1F4A}" srcId="{E1890BDE-DD7F-40D6-BD1E-E93F00DFAEDA}" destId="{86CBCAF2-E8DA-422F-A33D-2BCE71EA2720}" srcOrd="0" destOrd="0" parTransId="{38C9CE49-C5F2-4595-BF40-F92FBC170374}" sibTransId="{D6005B8E-E95B-45EE-B69D-23B2317FB514}"/>
    <dgm:cxn modelId="{D94A6E2C-E550-406D-B86D-6FD0DBF118DA}" type="presOf" srcId="{A0E60320-049A-4DDE-9022-FF2359B0A6D2}" destId="{0202BF9D-5674-450F-AFC8-ED808C2AAB84}" srcOrd="0" destOrd="0" presId="urn:microsoft.com/office/officeart/2008/layout/LinedList"/>
    <dgm:cxn modelId="{F34C8D14-DD61-4B5D-B799-FE32FAD31CFD}" srcId="{140C8280-25D8-4F5A-A26E-82E68EF1AB06}" destId="{F978E680-9F78-4B6C-A33E-E3C37CC30AC6}" srcOrd="0" destOrd="0" parTransId="{A2AAB2EA-0862-47C3-A382-220BB5C43978}" sibTransId="{FA22FA4F-CB02-4275-B0ED-D3FD0E3D7D7C}"/>
    <dgm:cxn modelId="{7D011F7E-95CB-48B2-93C3-D2B513202A75}" srcId="{140C8280-25D8-4F5A-A26E-82E68EF1AB06}" destId="{A0E60320-049A-4DDE-9022-FF2359B0A6D2}" srcOrd="2" destOrd="0" parTransId="{C06BFCD3-CCC8-40D7-BF3D-BE18223CE4C4}" sibTransId="{580FD1A3-F4BB-48DB-ADB0-3805E055A861}"/>
    <dgm:cxn modelId="{E2024D72-E2C3-455C-844F-2E8E25EBA850}" srcId="{140C8280-25D8-4F5A-A26E-82E68EF1AB06}" destId="{E1890BDE-DD7F-40D6-BD1E-E93F00DFAEDA}" srcOrd="1" destOrd="0" parTransId="{A2FDACFD-F0D3-43F3-BDBB-35560AA2F427}" sibTransId="{4C6D8232-D0CA-4EDD-BA7E-D0BE7A2F057C}"/>
    <dgm:cxn modelId="{1589717C-54D3-44DB-BA86-74EBE2CDEF15}" srcId="{A0E60320-049A-4DDE-9022-FF2359B0A6D2}" destId="{86F16958-6883-4745-BB77-63DD9FD3B3C1}" srcOrd="0" destOrd="0" parTransId="{09AC4B9B-D09F-49CB-A27F-5EDE4B1EA9C4}" sibTransId="{2AAE04BF-BC9B-482B-A76B-1E32E87DF75B}"/>
    <dgm:cxn modelId="{75C4DF07-D4F8-41E3-AACE-A380F8EB9F96}" srcId="{F978E680-9F78-4B6C-A33E-E3C37CC30AC6}" destId="{0872440A-889C-4643-8BD1-4EB207BE2DCF}" srcOrd="0" destOrd="0" parTransId="{153D06F5-A499-42B6-862F-4CC2EC52E25F}" sibTransId="{54C75EE6-6D75-4E36-A7DF-1F651C726B06}"/>
    <dgm:cxn modelId="{EF49C21E-20C3-4D81-A6E2-50084399155C}" type="presOf" srcId="{86F16958-6883-4745-BB77-63DD9FD3B3C1}" destId="{4D9FF308-9180-4BB1-BB35-BDCD2049A3B2}" srcOrd="0" destOrd="0" presId="urn:microsoft.com/office/officeart/2008/layout/LinedList"/>
    <dgm:cxn modelId="{2EEB7E6C-6E06-4885-893A-8FB34A8767C6}" type="presParOf" srcId="{8FB7DF51-B68D-47FC-BF27-B020C6335946}" destId="{D7B6C6A8-86D9-4E11-B7F7-FC7CCCBE0690}" srcOrd="0" destOrd="0" presId="urn:microsoft.com/office/officeart/2008/layout/LinedList"/>
    <dgm:cxn modelId="{131FCCB8-9A1A-4CBE-B1AC-27A276FEBE43}" type="presParOf" srcId="{8FB7DF51-B68D-47FC-BF27-B020C6335946}" destId="{7831DD60-45FF-4349-89E7-ECE90BD04EBB}" srcOrd="1" destOrd="0" presId="urn:microsoft.com/office/officeart/2008/layout/LinedList"/>
    <dgm:cxn modelId="{1D263C7A-04F7-4660-95A9-809367AD0498}" type="presParOf" srcId="{7831DD60-45FF-4349-89E7-ECE90BD04EBB}" destId="{F13A1425-9BC2-4EE6-956C-60C73CAA182A}" srcOrd="0" destOrd="0" presId="urn:microsoft.com/office/officeart/2008/layout/LinedList"/>
    <dgm:cxn modelId="{109C7F61-9FC6-4801-A294-33D357B27E6E}" type="presParOf" srcId="{7831DD60-45FF-4349-89E7-ECE90BD04EBB}" destId="{C3F664F4-BCA0-44C2-B7BA-DF7A1D33F4BB}" srcOrd="1" destOrd="0" presId="urn:microsoft.com/office/officeart/2008/layout/LinedList"/>
    <dgm:cxn modelId="{1D211868-A1FF-4DE3-B80C-21E6D85778CA}" type="presParOf" srcId="{C3F664F4-BCA0-44C2-B7BA-DF7A1D33F4BB}" destId="{62B35ED8-DE24-4CC2-ACFB-6BA7C0CBD7F1}" srcOrd="0" destOrd="0" presId="urn:microsoft.com/office/officeart/2008/layout/LinedList"/>
    <dgm:cxn modelId="{F71BE6E3-A268-471B-87E0-803E837603EA}" type="presParOf" srcId="{C3F664F4-BCA0-44C2-B7BA-DF7A1D33F4BB}" destId="{9AE84A40-7C52-4D67-AAD4-93AA676D868F}" srcOrd="1" destOrd="0" presId="urn:microsoft.com/office/officeart/2008/layout/LinedList"/>
    <dgm:cxn modelId="{D49EE972-5131-40CA-9102-6952721A17F7}" type="presParOf" srcId="{9AE84A40-7C52-4D67-AAD4-93AA676D868F}" destId="{649244D2-FD62-43CC-B8F8-EC2228AE0D01}" srcOrd="0" destOrd="0" presId="urn:microsoft.com/office/officeart/2008/layout/LinedList"/>
    <dgm:cxn modelId="{4D175E17-1688-471D-89BF-97955A086168}" type="presParOf" srcId="{9AE84A40-7C52-4D67-AAD4-93AA676D868F}" destId="{6A84A4E5-A552-4305-8D1C-D3DC105AAA63}" srcOrd="1" destOrd="0" presId="urn:microsoft.com/office/officeart/2008/layout/LinedList"/>
    <dgm:cxn modelId="{DF983D50-8EC5-4627-BCBF-AAAEAC71DBEB}" type="presParOf" srcId="{9AE84A40-7C52-4D67-AAD4-93AA676D868F}" destId="{5C968E4A-DFB9-4003-93C3-932B3C6CF5D8}" srcOrd="2" destOrd="0" presId="urn:microsoft.com/office/officeart/2008/layout/LinedList"/>
    <dgm:cxn modelId="{DC2DCFEB-BC34-4829-8408-36332960A5EF}" type="presParOf" srcId="{C3F664F4-BCA0-44C2-B7BA-DF7A1D33F4BB}" destId="{DC0CD827-664E-4595-A6D4-8E86230C7F93}" srcOrd="2" destOrd="0" presId="urn:microsoft.com/office/officeart/2008/layout/LinedList"/>
    <dgm:cxn modelId="{DFC04C7A-ED1C-4D77-8B37-650F1FE6C57A}" type="presParOf" srcId="{C3F664F4-BCA0-44C2-B7BA-DF7A1D33F4BB}" destId="{A4896BC0-666F-46F6-A532-1008A831A1C9}" srcOrd="3" destOrd="0" presId="urn:microsoft.com/office/officeart/2008/layout/LinedList"/>
    <dgm:cxn modelId="{75ED27FE-F47B-4F30-8C3C-740E922AAB8D}" type="presParOf" srcId="{8FB7DF51-B68D-47FC-BF27-B020C6335946}" destId="{B504ABE0-DD27-413C-9402-48D782FBED83}" srcOrd="2" destOrd="0" presId="urn:microsoft.com/office/officeart/2008/layout/LinedList"/>
    <dgm:cxn modelId="{BD8DCDB3-487A-4609-9F1D-03F42F8E3E94}" type="presParOf" srcId="{8FB7DF51-B68D-47FC-BF27-B020C6335946}" destId="{A8A4A7C1-20A5-481C-B94B-94F41620345F}" srcOrd="3" destOrd="0" presId="urn:microsoft.com/office/officeart/2008/layout/LinedList"/>
    <dgm:cxn modelId="{231C81B1-BAE4-4388-AF3F-4C2E4C42E93F}" type="presParOf" srcId="{A8A4A7C1-20A5-481C-B94B-94F41620345F}" destId="{C12FE1D0-2D56-4E7B-9120-A327E5D8A8D1}" srcOrd="0" destOrd="0" presId="urn:microsoft.com/office/officeart/2008/layout/LinedList"/>
    <dgm:cxn modelId="{4505FE9E-C98A-4CBC-8FD4-4F3D790F54E5}" type="presParOf" srcId="{A8A4A7C1-20A5-481C-B94B-94F41620345F}" destId="{237600DF-0BD2-44AC-8461-267CA3918DE1}" srcOrd="1" destOrd="0" presId="urn:microsoft.com/office/officeart/2008/layout/LinedList"/>
    <dgm:cxn modelId="{739BD04B-B2A3-42C8-88D5-B48B285627BA}" type="presParOf" srcId="{237600DF-0BD2-44AC-8461-267CA3918DE1}" destId="{611F148F-A706-4927-84BF-F8D15E90340D}" srcOrd="0" destOrd="0" presId="urn:microsoft.com/office/officeart/2008/layout/LinedList"/>
    <dgm:cxn modelId="{488FF90A-0C94-41C3-8FCD-423CBDB605DD}" type="presParOf" srcId="{237600DF-0BD2-44AC-8461-267CA3918DE1}" destId="{8C0DBC15-45F5-40E2-B58B-E0F96D6030BB}" srcOrd="1" destOrd="0" presId="urn:microsoft.com/office/officeart/2008/layout/LinedList"/>
    <dgm:cxn modelId="{AD40C720-3DB4-4C8E-8EA3-A4FEC192DF71}" type="presParOf" srcId="{8C0DBC15-45F5-40E2-B58B-E0F96D6030BB}" destId="{C54C74EF-DA3D-49CC-8DC1-09B0490F3365}" srcOrd="0" destOrd="0" presId="urn:microsoft.com/office/officeart/2008/layout/LinedList"/>
    <dgm:cxn modelId="{1D6627EE-0779-4F9F-ADFC-8A386D7EB8CA}" type="presParOf" srcId="{8C0DBC15-45F5-40E2-B58B-E0F96D6030BB}" destId="{58A0A52C-BF7E-436E-87DD-06F814C156BB}" srcOrd="1" destOrd="0" presId="urn:microsoft.com/office/officeart/2008/layout/LinedList"/>
    <dgm:cxn modelId="{55A5C0CC-3E8A-4C62-B72D-44F88B36C3F9}" type="presParOf" srcId="{8C0DBC15-45F5-40E2-B58B-E0F96D6030BB}" destId="{A77009F8-8469-40D7-ADBE-C7232FC5FE9C}" srcOrd="2" destOrd="0" presId="urn:microsoft.com/office/officeart/2008/layout/LinedList"/>
    <dgm:cxn modelId="{73A75C43-9562-4010-BBFE-83F6541BEB01}" type="presParOf" srcId="{237600DF-0BD2-44AC-8461-267CA3918DE1}" destId="{8ED002A2-2FB6-4C91-A49D-53726B40DF8D}" srcOrd="2" destOrd="0" presId="urn:microsoft.com/office/officeart/2008/layout/LinedList"/>
    <dgm:cxn modelId="{D374B6E7-ABB4-498C-A0FF-94D929177300}" type="presParOf" srcId="{237600DF-0BD2-44AC-8461-267CA3918DE1}" destId="{327DE62A-FB10-4647-9D65-A3989E5EAB34}" srcOrd="3" destOrd="0" presId="urn:microsoft.com/office/officeart/2008/layout/LinedList"/>
    <dgm:cxn modelId="{84172C62-DA2D-4E69-B1B3-D7D2CDA4B722}" type="presParOf" srcId="{8FB7DF51-B68D-47FC-BF27-B020C6335946}" destId="{6543005E-3F94-4306-A691-6768B3CC884F}" srcOrd="4" destOrd="0" presId="urn:microsoft.com/office/officeart/2008/layout/LinedList"/>
    <dgm:cxn modelId="{D20A3D7B-5973-4A47-9C0D-AA7F84FF2F37}" type="presParOf" srcId="{8FB7DF51-B68D-47FC-BF27-B020C6335946}" destId="{5A836A5A-F824-4A2B-AC6F-EC8CE78C06C0}" srcOrd="5" destOrd="0" presId="urn:microsoft.com/office/officeart/2008/layout/LinedList"/>
    <dgm:cxn modelId="{7BB365E0-6A34-48BC-9AFB-203B16BDAD3D}" type="presParOf" srcId="{5A836A5A-F824-4A2B-AC6F-EC8CE78C06C0}" destId="{0202BF9D-5674-450F-AFC8-ED808C2AAB84}" srcOrd="0" destOrd="0" presId="urn:microsoft.com/office/officeart/2008/layout/LinedList"/>
    <dgm:cxn modelId="{5E71BD0D-7E68-4565-AC49-1E7D93690A4A}" type="presParOf" srcId="{5A836A5A-F824-4A2B-AC6F-EC8CE78C06C0}" destId="{F8B201DC-6ACD-4D97-A612-3F04183911A1}" srcOrd="1" destOrd="0" presId="urn:microsoft.com/office/officeart/2008/layout/LinedList"/>
    <dgm:cxn modelId="{5668CAF9-AE00-4139-A4CD-B8BD106BB218}" type="presParOf" srcId="{F8B201DC-6ACD-4D97-A612-3F04183911A1}" destId="{099AC797-92A9-4FA8-A06F-74F75DCC6AA2}" srcOrd="0" destOrd="0" presId="urn:microsoft.com/office/officeart/2008/layout/LinedList"/>
    <dgm:cxn modelId="{B3DCEE43-53AD-4011-AB29-7F8A5ED327D5}" type="presParOf" srcId="{F8B201DC-6ACD-4D97-A612-3F04183911A1}" destId="{4014FB8C-94FE-4B0D-92E6-B686C897D79A}" srcOrd="1" destOrd="0" presId="urn:microsoft.com/office/officeart/2008/layout/LinedList"/>
    <dgm:cxn modelId="{9B7A979B-4F46-47FE-94D4-A3F3D1B05D08}" type="presParOf" srcId="{4014FB8C-94FE-4B0D-92E6-B686C897D79A}" destId="{57CC9014-0481-4226-92DC-AF2DB1838646}" srcOrd="0" destOrd="0" presId="urn:microsoft.com/office/officeart/2008/layout/LinedList"/>
    <dgm:cxn modelId="{FC44FE52-386A-4184-A8D6-39D482FC6E60}" type="presParOf" srcId="{4014FB8C-94FE-4B0D-92E6-B686C897D79A}" destId="{4D9FF308-9180-4BB1-BB35-BDCD2049A3B2}" srcOrd="1" destOrd="0" presId="urn:microsoft.com/office/officeart/2008/layout/LinedList"/>
    <dgm:cxn modelId="{C440727E-B3FD-4792-BC46-695A23D503D0}" type="presParOf" srcId="{4014FB8C-94FE-4B0D-92E6-B686C897D79A}" destId="{89E5D9E9-C915-42E9-8DE9-50C3D9F31863}" srcOrd="2" destOrd="0" presId="urn:microsoft.com/office/officeart/2008/layout/LinedList"/>
    <dgm:cxn modelId="{3C2ABFCE-700B-4E3C-AF2F-3F9B2352F841}" type="presParOf" srcId="{F8B201DC-6ACD-4D97-A612-3F04183911A1}" destId="{D7C510CE-AFB7-4FC7-B645-7377DCFE0CF5}" srcOrd="2" destOrd="0" presId="urn:microsoft.com/office/officeart/2008/layout/LinedList"/>
    <dgm:cxn modelId="{FAFE4A14-37E5-45B4-B7A7-DB8E75BC75DB}" type="presParOf" srcId="{F8B201DC-6ACD-4D97-A612-3F04183911A1}" destId="{050DEB97-EEB2-4C24-AEBC-62ECED500BEF}" srcOrd="3" destOrd="0" presId="urn:microsoft.com/office/officeart/2008/layout/LinedList"/>
  </dgm:cxnLst>
  <dgm:bg/>
  <dgm:whole/>
  <dgm:extLst>
    <a:ext uri="http://schemas.microsoft.com/office/drawing/2008/diagram">
      <dsp:dataModelExt xmlns="" xmlns:dsp="http://schemas.microsoft.com/office/drawing/2008/diagram" relId="rId4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40C8280-25D8-4F5A-A26E-82E68EF1AB0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78E680-9F78-4B6C-A33E-E3C37CC30AC6}">
      <dgm:prSet phldrT="[Текст]"/>
      <dgm:spPr>
        <a:solidFill>
          <a:schemeClr val="accent3"/>
        </a:solidFill>
      </dgm:spPr>
      <dgm:t>
        <a:bodyPr/>
        <a:lstStyle/>
        <a:p>
          <a:pPr algn="ctr"/>
          <a:r>
            <a:rPr lang="ru-RU" dirty="0"/>
            <a:t>2023</a:t>
          </a:r>
        </a:p>
      </dgm:t>
    </dgm:pt>
    <dgm:pt modelId="{A2AAB2EA-0862-47C3-A382-220BB5C43978}" type="par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FA22FA4F-CB02-4275-B0ED-D3FD0E3D7D7C}" type="sib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0872440A-889C-4643-8BD1-4EB207BE2DCF}">
      <dgm:prSet phldrT="[Текст]"/>
      <dgm:spPr/>
      <dgm:t>
        <a:bodyPr/>
        <a:lstStyle/>
        <a:p>
          <a:pPr algn="ctr"/>
          <a:r>
            <a:rPr lang="ru-RU" dirty="0"/>
            <a:t>7362,0 тыс. рублей</a:t>
          </a:r>
        </a:p>
      </dgm:t>
    </dgm:pt>
    <dgm:pt modelId="{153D06F5-A499-42B6-862F-4CC2EC52E25F}" type="par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54C75EE6-6D75-4E36-A7DF-1F651C726B06}" type="sib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E1890BDE-DD7F-40D6-BD1E-E93F00DFAEDA}">
      <dgm:prSet phldrT="[Текст]"/>
      <dgm:spPr>
        <a:solidFill>
          <a:schemeClr val="accent1"/>
        </a:solidFill>
      </dgm:spPr>
      <dgm:t>
        <a:bodyPr/>
        <a:lstStyle/>
        <a:p>
          <a:pPr algn="ctr"/>
          <a:r>
            <a:rPr lang="ru-RU" dirty="0"/>
            <a:t>2024</a:t>
          </a:r>
        </a:p>
      </dgm:t>
    </dgm:pt>
    <dgm:pt modelId="{A2FDACFD-F0D3-43F3-BDBB-35560AA2F427}" type="par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4C6D8232-D0CA-4EDD-BA7E-D0BE7A2F057C}" type="sib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86CBCAF2-E8DA-422F-A33D-2BCE71EA2720}">
      <dgm:prSet phldrT="[Текст]"/>
      <dgm:spPr/>
      <dgm:t>
        <a:bodyPr/>
        <a:lstStyle/>
        <a:p>
          <a:pPr algn="ctr"/>
          <a:r>
            <a:rPr lang="ru-RU" dirty="0"/>
            <a:t>2721,3 тыс. рублей</a:t>
          </a:r>
        </a:p>
      </dgm:t>
    </dgm:pt>
    <dgm:pt modelId="{38C9CE49-C5F2-4595-BF40-F92FBC170374}" type="par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D6005B8E-E95B-45EE-B69D-23B2317FB514}" type="sib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86F16958-6883-4745-BB77-63DD9FD3B3C1}">
      <dgm:prSet phldrT="[Текст]"/>
      <dgm:spPr/>
      <dgm:t>
        <a:bodyPr/>
        <a:lstStyle/>
        <a:p>
          <a:pPr algn="ctr"/>
          <a:r>
            <a:rPr lang="ru-RU" dirty="0"/>
            <a:t>1171,1 тыс. рублей</a:t>
          </a:r>
        </a:p>
      </dgm:t>
    </dgm:pt>
    <dgm:pt modelId="{09AC4B9B-D09F-49CB-A27F-5EDE4B1EA9C4}" type="par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2AAE04BF-BC9B-482B-A76B-1E32E87DF75B}" type="sib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A0E60320-049A-4DDE-9022-FF2359B0A6D2}">
      <dgm:prSet phldrT="[Текст]"/>
      <dgm:spPr>
        <a:solidFill>
          <a:schemeClr val="accent2"/>
        </a:solidFill>
      </dgm:spPr>
      <dgm:t>
        <a:bodyPr/>
        <a:lstStyle/>
        <a:p>
          <a:pPr algn="ctr"/>
          <a:r>
            <a:rPr lang="ru-RU" dirty="0"/>
            <a:t>2025</a:t>
          </a:r>
        </a:p>
      </dgm:t>
    </dgm:pt>
    <dgm:pt modelId="{C06BFCD3-CCC8-40D7-BF3D-BE18223CE4C4}" type="par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580FD1A3-F4BB-48DB-ADB0-3805E055A861}" type="sib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8FB7DF51-B68D-47FC-BF27-B020C6335946}" type="pres">
      <dgm:prSet presAssocID="{140C8280-25D8-4F5A-A26E-82E68EF1AB0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7B6C6A8-86D9-4E11-B7F7-FC7CCCBE0690}" type="pres">
      <dgm:prSet presAssocID="{F978E680-9F78-4B6C-A33E-E3C37CC30AC6}" presName="thickLine" presStyleLbl="alignNode1" presStyleIdx="0" presStyleCnt="3"/>
      <dgm:spPr/>
    </dgm:pt>
    <dgm:pt modelId="{7831DD60-45FF-4349-89E7-ECE90BD04EBB}" type="pres">
      <dgm:prSet presAssocID="{F978E680-9F78-4B6C-A33E-E3C37CC30AC6}" presName="horz1" presStyleCnt="0"/>
      <dgm:spPr/>
    </dgm:pt>
    <dgm:pt modelId="{F13A1425-9BC2-4EE6-956C-60C73CAA182A}" type="pres">
      <dgm:prSet presAssocID="{F978E680-9F78-4B6C-A33E-E3C37CC30AC6}" presName="tx1" presStyleLbl="revTx" presStyleIdx="0" presStyleCnt="6"/>
      <dgm:spPr/>
      <dgm:t>
        <a:bodyPr/>
        <a:lstStyle/>
        <a:p>
          <a:endParaRPr lang="ru-RU"/>
        </a:p>
      </dgm:t>
    </dgm:pt>
    <dgm:pt modelId="{C3F664F4-BCA0-44C2-B7BA-DF7A1D33F4BB}" type="pres">
      <dgm:prSet presAssocID="{F978E680-9F78-4B6C-A33E-E3C37CC30AC6}" presName="vert1" presStyleCnt="0"/>
      <dgm:spPr/>
    </dgm:pt>
    <dgm:pt modelId="{62B35ED8-DE24-4CC2-ACFB-6BA7C0CBD7F1}" type="pres">
      <dgm:prSet presAssocID="{0872440A-889C-4643-8BD1-4EB207BE2DCF}" presName="vertSpace2a" presStyleCnt="0"/>
      <dgm:spPr/>
    </dgm:pt>
    <dgm:pt modelId="{9AE84A40-7C52-4D67-AAD4-93AA676D868F}" type="pres">
      <dgm:prSet presAssocID="{0872440A-889C-4643-8BD1-4EB207BE2DCF}" presName="horz2" presStyleCnt="0"/>
      <dgm:spPr/>
    </dgm:pt>
    <dgm:pt modelId="{649244D2-FD62-43CC-B8F8-EC2228AE0D01}" type="pres">
      <dgm:prSet presAssocID="{0872440A-889C-4643-8BD1-4EB207BE2DCF}" presName="horzSpace2" presStyleCnt="0"/>
      <dgm:spPr/>
    </dgm:pt>
    <dgm:pt modelId="{6A84A4E5-A552-4305-8D1C-D3DC105AAA63}" type="pres">
      <dgm:prSet presAssocID="{0872440A-889C-4643-8BD1-4EB207BE2DCF}" presName="tx2" presStyleLbl="revTx" presStyleIdx="1" presStyleCnt="6"/>
      <dgm:spPr/>
      <dgm:t>
        <a:bodyPr/>
        <a:lstStyle/>
        <a:p>
          <a:endParaRPr lang="ru-RU"/>
        </a:p>
      </dgm:t>
    </dgm:pt>
    <dgm:pt modelId="{5C968E4A-DFB9-4003-93C3-932B3C6CF5D8}" type="pres">
      <dgm:prSet presAssocID="{0872440A-889C-4643-8BD1-4EB207BE2DCF}" presName="vert2" presStyleCnt="0"/>
      <dgm:spPr/>
    </dgm:pt>
    <dgm:pt modelId="{DC0CD827-664E-4595-A6D4-8E86230C7F93}" type="pres">
      <dgm:prSet presAssocID="{0872440A-889C-4643-8BD1-4EB207BE2DCF}" presName="thinLine2b" presStyleLbl="callout" presStyleIdx="0" presStyleCnt="3"/>
      <dgm:spPr/>
    </dgm:pt>
    <dgm:pt modelId="{A4896BC0-666F-46F6-A532-1008A831A1C9}" type="pres">
      <dgm:prSet presAssocID="{0872440A-889C-4643-8BD1-4EB207BE2DCF}" presName="vertSpace2b" presStyleCnt="0"/>
      <dgm:spPr/>
    </dgm:pt>
    <dgm:pt modelId="{B504ABE0-DD27-413C-9402-48D782FBED83}" type="pres">
      <dgm:prSet presAssocID="{E1890BDE-DD7F-40D6-BD1E-E93F00DFAEDA}" presName="thickLine" presStyleLbl="alignNode1" presStyleIdx="1" presStyleCnt="3"/>
      <dgm:spPr/>
    </dgm:pt>
    <dgm:pt modelId="{A8A4A7C1-20A5-481C-B94B-94F41620345F}" type="pres">
      <dgm:prSet presAssocID="{E1890BDE-DD7F-40D6-BD1E-E93F00DFAEDA}" presName="horz1" presStyleCnt="0"/>
      <dgm:spPr/>
    </dgm:pt>
    <dgm:pt modelId="{C12FE1D0-2D56-4E7B-9120-A327E5D8A8D1}" type="pres">
      <dgm:prSet presAssocID="{E1890BDE-DD7F-40D6-BD1E-E93F00DFAEDA}" presName="tx1" presStyleLbl="revTx" presStyleIdx="2" presStyleCnt="6"/>
      <dgm:spPr/>
      <dgm:t>
        <a:bodyPr/>
        <a:lstStyle/>
        <a:p>
          <a:endParaRPr lang="ru-RU"/>
        </a:p>
      </dgm:t>
    </dgm:pt>
    <dgm:pt modelId="{237600DF-0BD2-44AC-8461-267CA3918DE1}" type="pres">
      <dgm:prSet presAssocID="{E1890BDE-DD7F-40D6-BD1E-E93F00DFAEDA}" presName="vert1" presStyleCnt="0"/>
      <dgm:spPr/>
    </dgm:pt>
    <dgm:pt modelId="{611F148F-A706-4927-84BF-F8D15E90340D}" type="pres">
      <dgm:prSet presAssocID="{86CBCAF2-E8DA-422F-A33D-2BCE71EA2720}" presName="vertSpace2a" presStyleCnt="0"/>
      <dgm:spPr/>
    </dgm:pt>
    <dgm:pt modelId="{8C0DBC15-45F5-40E2-B58B-E0F96D6030BB}" type="pres">
      <dgm:prSet presAssocID="{86CBCAF2-E8DA-422F-A33D-2BCE71EA2720}" presName="horz2" presStyleCnt="0"/>
      <dgm:spPr/>
    </dgm:pt>
    <dgm:pt modelId="{C54C74EF-DA3D-49CC-8DC1-09B0490F3365}" type="pres">
      <dgm:prSet presAssocID="{86CBCAF2-E8DA-422F-A33D-2BCE71EA2720}" presName="horzSpace2" presStyleCnt="0"/>
      <dgm:spPr/>
    </dgm:pt>
    <dgm:pt modelId="{58A0A52C-BF7E-436E-87DD-06F814C156BB}" type="pres">
      <dgm:prSet presAssocID="{86CBCAF2-E8DA-422F-A33D-2BCE71EA2720}" presName="tx2" presStyleLbl="revTx" presStyleIdx="3" presStyleCnt="6"/>
      <dgm:spPr/>
      <dgm:t>
        <a:bodyPr/>
        <a:lstStyle/>
        <a:p>
          <a:endParaRPr lang="ru-RU"/>
        </a:p>
      </dgm:t>
    </dgm:pt>
    <dgm:pt modelId="{A77009F8-8469-40D7-ADBE-C7232FC5FE9C}" type="pres">
      <dgm:prSet presAssocID="{86CBCAF2-E8DA-422F-A33D-2BCE71EA2720}" presName="vert2" presStyleCnt="0"/>
      <dgm:spPr/>
    </dgm:pt>
    <dgm:pt modelId="{8ED002A2-2FB6-4C91-A49D-53726B40DF8D}" type="pres">
      <dgm:prSet presAssocID="{86CBCAF2-E8DA-422F-A33D-2BCE71EA2720}" presName="thinLine2b" presStyleLbl="callout" presStyleIdx="1" presStyleCnt="3"/>
      <dgm:spPr/>
    </dgm:pt>
    <dgm:pt modelId="{327DE62A-FB10-4647-9D65-A3989E5EAB34}" type="pres">
      <dgm:prSet presAssocID="{86CBCAF2-E8DA-422F-A33D-2BCE71EA2720}" presName="vertSpace2b" presStyleCnt="0"/>
      <dgm:spPr/>
    </dgm:pt>
    <dgm:pt modelId="{6543005E-3F94-4306-A691-6768B3CC884F}" type="pres">
      <dgm:prSet presAssocID="{A0E60320-049A-4DDE-9022-FF2359B0A6D2}" presName="thickLine" presStyleLbl="alignNode1" presStyleIdx="2" presStyleCnt="3"/>
      <dgm:spPr/>
    </dgm:pt>
    <dgm:pt modelId="{5A836A5A-F824-4A2B-AC6F-EC8CE78C06C0}" type="pres">
      <dgm:prSet presAssocID="{A0E60320-049A-4DDE-9022-FF2359B0A6D2}" presName="horz1" presStyleCnt="0"/>
      <dgm:spPr/>
    </dgm:pt>
    <dgm:pt modelId="{0202BF9D-5674-450F-AFC8-ED808C2AAB84}" type="pres">
      <dgm:prSet presAssocID="{A0E60320-049A-4DDE-9022-FF2359B0A6D2}" presName="tx1" presStyleLbl="revTx" presStyleIdx="4" presStyleCnt="6"/>
      <dgm:spPr/>
      <dgm:t>
        <a:bodyPr/>
        <a:lstStyle/>
        <a:p>
          <a:endParaRPr lang="ru-RU"/>
        </a:p>
      </dgm:t>
    </dgm:pt>
    <dgm:pt modelId="{F8B201DC-6ACD-4D97-A612-3F04183911A1}" type="pres">
      <dgm:prSet presAssocID="{A0E60320-049A-4DDE-9022-FF2359B0A6D2}" presName="vert1" presStyleCnt="0"/>
      <dgm:spPr/>
    </dgm:pt>
    <dgm:pt modelId="{099AC797-92A9-4FA8-A06F-74F75DCC6AA2}" type="pres">
      <dgm:prSet presAssocID="{86F16958-6883-4745-BB77-63DD9FD3B3C1}" presName="vertSpace2a" presStyleCnt="0"/>
      <dgm:spPr/>
    </dgm:pt>
    <dgm:pt modelId="{4014FB8C-94FE-4B0D-92E6-B686C897D79A}" type="pres">
      <dgm:prSet presAssocID="{86F16958-6883-4745-BB77-63DD9FD3B3C1}" presName="horz2" presStyleCnt="0"/>
      <dgm:spPr/>
    </dgm:pt>
    <dgm:pt modelId="{57CC9014-0481-4226-92DC-AF2DB1838646}" type="pres">
      <dgm:prSet presAssocID="{86F16958-6883-4745-BB77-63DD9FD3B3C1}" presName="horzSpace2" presStyleCnt="0"/>
      <dgm:spPr/>
    </dgm:pt>
    <dgm:pt modelId="{4D9FF308-9180-4BB1-BB35-BDCD2049A3B2}" type="pres">
      <dgm:prSet presAssocID="{86F16958-6883-4745-BB77-63DD9FD3B3C1}" presName="tx2" presStyleLbl="revTx" presStyleIdx="5" presStyleCnt="6"/>
      <dgm:spPr/>
      <dgm:t>
        <a:bodyPr/>
        <a:lstStyle/>
        <a:p>
          <a:endParaRPr lang="ru-RU"/>
        </a:p>
      </dgm:t>
    </dgm:pt>
    <dgm:pt modelId="{89E5D9E9-C915-42E9-8DE9-50C3D9F31863}" type="pres">
      <dgm:prSet presAssocID="{86F16958-6883-4745-BB77-63DD9FD3B3C1}" presName="vert2" presStyleCnt="0"/>
      <dgm:spPr/>
    </dgm:pt>
    <dgm:pt modelId="{D7C510CE-AFB7-4FC7-B645-7377DCFE0CF5}" type="pres">
      <dgm:prSet presAssocID="{86F16958-6883-4745-BB77-63DD9FD3B3C1}" presName="thinLine2b" presStyleLbl="callout" presStyleIdx="2" presStyleCnt="3"/>
      <dgm:spPr/>
    </dgm:pt>
    <dgm:pt modelId="{050DEB97-EEB2-4C24-AEBC-62ECED500BEF}" type="pres">
      <dgm:prSet presAssocID="{86F16958-6883-4745-BB77-63DD9FD3B3C1}" presName="vertSpace2b" presStyleCnt="0"/>
      <dgm:spPr/>
    </dgm:pt>
  </dgm:ptLst>
  <dgm:cxnLst>
    <dgm:cxn modelId="{35E567FC-0E80-4670-AE41-B5B0BC27BB15}" type="presOf" srcId="{0872440A-889C-4643-8BD1-4EB207BE2DCF}" destId="{6A84A4E5-A552-4305-8D1C-D3DC105AAA63}" srcOrd="0" destOrd="0" presId="urn:microsoft.com/office/officeart/2008/layout/LinedList"/>
    <dgm:cxn modelId="{B0479DBD-EE05-402B-8ED6-DA6AC5BD3FAA}" type="presOf" srcId="{86CBCAF2-E8DA-422F-A33D-2BCE71EA2720}" destId="{58A0A52C-BF7E-436E-87DD-06F814C156BB}" srcOrd="0" destOrd="0" presId="urn:microsoft.com/office/officeart/2008/layout/LinedList"/>
    <dgm:cxn modelId="{805E468B-7BF6-4C37-8994-5A2916DCF253}" type="presOf" srcId="{E1890BDE-DD7F-40D6-BD1E-E93F00DFAEDA}" destId="{C12FE1D0-2D56-4E7B-9120-A327E5D8A8D1}" srcOrd="0" destOrd="0" presId="urn:microsoft.com/office/officeart/2008/layout/LinedList"/>
    <dgm:cxn modelId="{553406C4-8A88-4A21-A802-2E36FC7B7E33}" type="presOf" srcId="{F978E680-9F78-4B6C-A33E-E3C37CC30AC6}" destId="{F13A1425-9BC2-4EE6-956C-60C73CAA182A}" srcOrd="0" destOrd="0" presId="urn:microsoft.com/office/officeart/2008/layout/LinedList"/>
    <dgm:cxn modelId="{C8809A65-6F9F-42F4-B26C-DF181C2FE5BA}" type="presOf" srcId="{140C8280-25D8-4F5A-A26E-82E68EF1AB06}" destId="{8FB7DF51-B68D-47FC-BF27-B020C6335946}" srcOrd="0" destOrd="0" presId="urn:microsoft.com/office/officeart/2008/layout/LinedList"/>
    <dgm:cxn modelId="{81B310E7-0013-4224-A333-05BE12DB1F4A}" srcId="{E1890BDE-DD7F-40D6-BD1E-E93F00DFAEDA}" destId="{86CBCAF2-E8DA-422F-A33D-2BCE71EA2720}" srcOrd="0" destOrd="0" parTransId="{38C9CE49-C5F2-4595-BF40-F92FBC170374}" sibTransId="{D6005B8E-E95B-45EE-B69D-23B2317FB514}"/>
    <dgm:cxn modelId="{D94A6E2C-E550-406D-B86D-6FD0DBF118DA}" type="presOf" srcId="{A0E60320-049A-4DDE-9022-FF2359B0A6D2}" destId="{0202BF9D-5674-450F-AFC8-ED808C2AAB84}" srcOrd="0" destOrd="0" presId="urn:microsoft.com/office/officeart/2008/layout/LinedList"/>
    <dgm:cxn modelId="{F34C8D14-DD61-4B5D-B799-FE32FAD31CFD}" srcId="{140C8280-25D8-4F5A-A26E-82E68EF1AB06}" destId="{F978E680-9F78-4B6C-A33E-E3C37CC30AC6}" srcOrd="0" destOrd="0" parTransId="{A2AAB2EA-0862-47C3-A382-220BB5C43978}" sibTransId="{FA22FA4F-CB02-4275-B0ED-D3FD0E3D7D7C}"/>
    <dgm:cxn modelId="{7D011F7E-95CB-48B2-93C3-D2B513202A75}" srcId="{140C8280-25D8-4F5A-A26E-82E68EF1AB06}" destId="{A0E60320-049A-4DDE-9022-FF2359B0A6D2}" srcOrd="2" destOrd="0" parTransId="{C06BFCD3-CCC8-40D7-BF3D-BE18223CE4C4}" sibTransId="{580FD1A3-F4BB-48DB-ADB0-3805E055A861}"/>
    <dgm:cxn modelId="{E2024D72-E2C3-455C-844F-2E8E25EBA850}" srcId="{140C8280-25D8-4F5A-A26E-82E68EF1AB06}" destId="{E1890BDE-DD7F-40D6-BD1E-E93F00DFAEDA}" srcOrd="1" destOrd="0" parTransId="{A2FDACFD-F0D3-43F3-BDBB-35560AA2F427}" sibTransId="{4C6D8232-D0CA-4EDD-BA7E-D0BE7A2F057C}"/>
    <dgm:cxn modelId="{1589717C-54D3-44DB-BA86-74EBE2CDEF15}" srcId="{A0E60320-049A-4DDE-9022-FF2359B0A6D2}" destId="{86F16958-6883-4745-BB77-63DD9FD3B3C1}" srcOrd="0" destOrd="0" parTransId="{09AC4B9B-D09F-49CB-A27F-5EDE4B1EA9C4}" sibTransId="{2AAE04BF-BC9B-482B-A76B-1E32E87DF75B}"/>
    <dgm:cxn modelId="{75C4DF07-D4F8-41E3-AACE-A380F8EB9F96}" srcId="{F978E680-9F78-4B6C-A33E-E3C37CC30AC6}" destId="{0872440A-889C-4643-8BD1-4EB207BE2DCF}" srcOrd="0" destOrd="0" parTransId="{153D06F5-A499-42B6-862F-4CC2EC52E25F}" sibTransId="{54C75EE6-6D75-4E36-A7DF-1F651C726B06}"/>
    <dgm:cxn modelId="{EF49C21E-20C3-4D81-A6E2-50084399155C}" type="presOf" srcId="{86F16958-6883-4745-BB77-63DD9FD3B3C1}" destId="{4D9FF308-9180-4BB1-BB35-BDCD2049A3B2}" srcOrd="0" destOrd="0" presId="urn:microsoft.com/office/officeart/2008/layout/LinedList"/>
    <dgm:cxn modelId="{2EEB7E6C-6E06-4885-893A-8FB34A8767C6}" type="presParOf" srcId="{8FB7DF51-B68D-47FC-BF27-B020C6335946}" destId="{D7B6C6A8-86D9-4E11-B7F7-FC7CCCBE0690}" srcOrd="0" destOrd="0" presId="urn:microsoft.com/office/officeart/2008/layout/LinedList"/>
    <dgm:cxn modelId="{131FCCB8-9A1A-4CBE-B1AC-27A276FEBE43}" type="presParOf" srcId="{8FB7DF51-B68D-47FC-BF27-B020C6335946}" destId="{7831DD60-45FF-4349-89E7-ECE90BD04EBB}" srcOrd="1" destOrd="0" presId="urn:microsoft.com/office/officeart/2008/layout/LinedList"/>
    <dgm:cxn modelId="{1D263C7A-04F7-4660-95A9-809367AD0498}" type="presParOf" srcId="{7831DD60-45FF-4349-89E7-ECE90BD04EBB}" destId="{F13A1425-9BC2-4EE6-956C-60C73CAA182A}" srcOrd="0" destOrd="0" presId="urn:microsoft.com/office/officeart/2008/layout/LinedList"/>
    <dgm:cxn modelId="{109C7F61-9FC6-4801-A294-33D357B27E6E}" type="presParOf" srcId="{7831DD60-45FF-4349-89E7-ECE90BD04EBB}" destId="{C3F664F4-BCA0-44C2-B7BA-DF7A1D33F4BB}" srcOrd="1" destOrd="0" presId="urn:microsoft.com/office/officeart/2008/layout/LinedList"/>
    <dgm:cxn modelId="{1D211868-A1FF-4DE3-B80C-21E6D85778CA}" type="presParOf" srcId="{C3F664F4-BCA0-44C2-B7BA-DF7A1D33F4BB}" destId="{62B35ED8-DE24-4CC2-ACFB-6BA7C0CBD7F1}" srcOrd="0" destOrd="0" presId="urn:microsoft.com/office/officeart/2008/layout/LinedList"/>
    <dgm:cxn modelId="{F71BE6E3-A268-471B-87E0-803E837603EA}" type="presParOf" srcId="{C3F664F4-BCA0-44C2-B7BA-DF7A1D33F4BB}" destId="{9AE84A40-7C52-4D67-AAD4-93AA676D868F}" srcOrd="1" destOrd="0" presId="urn:microsoft.com/office/officeart/2008/layout/LinedList"/>
    <dgm:cxn modelId="{D49EE972-5131-40CA-9102-6952721A17F7}" type="presParOf" srcId="{9AE84A40-7C52-4D67-AAD4-93AA676D868F}" destId="{649244D2-FD62-43CC-B8F8-EC2228AE0D01}" srcOrd="0" destOrd="0" presId="urn:microsoft.com/office/officeart/2008/layout/LinedList"/>
    <dgm:cxn modelId="{4D175E17-1688-471D-89BF-97955A086168}" type="presParOf" srcId="{9AE84A40-7C52-4D67-AAD4-93AA676D868F}" destId="{6A84A4E5-A552-4305-8D1C-D3DC105AAA63}" srcOrd="1" destOrd="0" presId="urn:microsoft.com/office/officeart/2008/layout/LinedList"/>
    <dgm:cxn modelId="{DF983D50-8EC5-4627-BCBF-AAAEAC71DBEB}" type="presParOf" srcId="{9AE84A40-7C52-4D67-AAD4-93AA676D868F}" destId="{5C968E4A-DFB9-4003-93C3-932B3C6CF5D8}" srcOrd="2" destOrd="0" presId="urn:microsoft.com/office/officeart/2008/layout/LinedList"/>
    <dgm:cxn modelId="{DC2DCFEB-BC34-4829-8408-36332960A5EF}" type="presParOf" srcId="{C3F664F4-BCA0-44C2-B7BA-DF7A1D33F4BB}" destId="{DC0CD827-664E-4595-A6D4-8E86230C7F93}" srcOrd="2" destOrd="0" presId="urn:microsoft.com/office/officeart/2008/layout/LinedList"/>
    <dgm:cxn modelId="{DFC04C7A-ED1C-4D77-8B37-650F1FE6C57A}" type="presParOf" srcId="{C3F664F4-BCA0-44C2-B7BA-DF7A1D33F4BB}" destId="{A4896BC0-666F-46F6-A532-1008A831A1C9}" srcOrd="3" destOrd="0" presId="urn:microsoft.com/office/officeart/2008/layout/LinedList"/>
    <dgm:cxn modelId="{75ED27FE-F47B-4F30-8C3C-740E922AAB8D}" type="presParOf" srcId="{8FB7DF51-B68D-47FC-BF27-B020C6335946}" destId="{B504ABE0-DD27-413C-9402-48D782FBED83}" srcOrd="2" destOrd="0" presId="urn:microsoft.com/office/officeart/2008/layout/LinedList"/>
    <dgm:cxn modelId="{BD8DCDB3-487A-4609-9F1D-03F42F8E3E94}" type="presParOf" srcId="{8FB7DF51-B68D-47FC-BF27-B020C6335946}" destId="{A8A4A7C1-20A5-481C-B94B-94F41620345F}" srcOrd="3" destOrd="0" presId="urn:microsoft.com/office/officeart/2008/layout/LinedList"/>
    <dgm:cxn modelId="{231C81B1-BAE4-4388-AF3F-4C2E4C42E93F}" type="presParOf" srcId="{A8A4A7C1-20A5-481C-B94B-94F41620345F}" destId="{C12FE1D0-2D56-4E7B-9120-A327E5D8A8D1}" srcOrd="0" destOrd="0" presId="urn:microsoft.com/office/officeart/2008/layout/LinedList"/>
    <dgm:cxn modelId="{4505FE9E-C98A-4CBC-8FD4-4F3D790F54E5}" type="presParOf" srcId="{A8A4A7C1-20A5-481C-B94B-94F41620345F}" destId="{237600DF-0BD2-44AC-8461-267CA3918DE1}" srcOrd="1" destOrd="0" presId="urn:microsoft.com/office/officeart/2008/layout/LinedList"/>
    <dgm:cxn modelId="{739BD04B-B2A3-42C8-88D5-B48B285627BA}" type="presParOf" srcId="{237600DF-0BD2-44AC-8461-267CA3918DE1}" destId="{611F148F-A706-4927-84BF-F8D15E90340D}" srcOrd="0" destOrd="0" presId="urn:microsoft.com/office/officeart/2008/layout/LinedList"/>
    <dgm:cxn modelId="{488FF90A-0C94-41C3-8FCD-423CBDB605DD}" type="presParOf" srcId="{237600DF-0BD2-44AC-8461-267CA3918DE1}" destId="{8C0DBC15-45F5-40E2-B58B-E0F96D6030BB}" srcOrd="1" destOrd="0" presId="urn:microsoft.com/office/officeart/2008/layout/LinedList"/>
    <dgm:cxn modelId="{AD40C720-3DB4-4C8E-8EA3-A4FEC192DF71}" type="presParOf" srcId="{8C0DBC15-45F5-40E2-B58B-E0F96D6030BB}" destId="{C54C74EF-DA3D-49CC-8DC1-09B0490F3365}" srcOrd="0" destOrd="0" presId="urn:microsoft.com/office/officeart/2008/layout/LinedList"/>
    <dgm:cxn modelId="{1D6627EE-0779-4F9F-ADFC-8A386D7EB8CA}" type="presParOf" srcId="{8C0DBC15-45F5-40E2-B58B-E0F96D6030BB}" destId="{58A0A52C-BF7E-436E-87DD-06F814C156BB}" srcOrd="1" destOrd="0" presId="urn:microsoft.com/office/officeart/2008/layout/LinedList"/>
    <dgm:cxn modelId="{55A5C0CC-3E8A-4C62-B72D-44F88B36C3F9}" type="presParOf" srcId="{8C0DBC15-45F5-40E2-B58B-E0F96D6030BB}" destId="{A77009F8-8469-40D7-ADBE-C7232FC5FE9C}" srcOrd="2" destOrd="0" presId="urn:microsoft.com/office/officeart/2008/layout/LinedList"/>
    <dgm:cxn modelId="{73A75C43-9562-4010-BBFE-83F6541BEB01}" type="presParOf" srcId="{237600DF-0BD2-44AC-8461-267CA3918DE1}" destId="{8ED002A2-2FB6-4C91-A49D-53726B40DF8D}" srcOrd="2" destOrd="0" presId="urn:microsoft.com/office/officeart/2008/layout/LinedList"/>
    <dgm:cxn modelId="{D374B6E7-ABB4-498C-A0FF-94D929177300}" type="presParOf" srcId="{237600DF-0BD2-44AC-8461-267CA3918DE1}" destId="{327DE62A-FB10-4647-9D65-A3989E5EAB34}" srcOrd="3" destOrd="0" presId="urn:microsoft.com/office/officeart/2008/layout/LinedList"/>
    <dgm:cxn modelId="{84172C62-DA2D-4E69-B1B3-D7D2CDA4B722}" type="presParOf" srcId="{8FB7DF51-B68D-47FC-BF27-B020C6335946}" destId="{6543005E-3F94-4306-A691-6768B3CC884F}" srcOrd="4" destOrd="0" presId="urn:microsoft.com/office/officeart/2008/layout/LinedList"/>
    <dgm:cxn modelId="{D20A3D7B-5973-4A47-9C0D-AA7F84FF2F37}" type="presParOf" srcId="{8FB7DF51-B68D-47FC-BF27-B020C6335946}" destId="{5A836A5A-F824-4A2B-AC6F-EC8CE78C06C0}" srcOrd="5" destOrd="0" presId="urn:microsoft.com/office/officeart/2008/layout/LinedList"/>
    <dgm:cxn modelId="{7BB365E0-6A34-48BC-9AFB-203B16BDAD3D}" type="presParOf" srcId="{5A836A5A-F824-4A2B-AC6F-EC8CE78C06C0}" destId="{0202BF9D-5674-450F-AFC8-ED808C2AAB84}" srcOrd="0" destOrd="0" presId="urn:microsoft.com/office/officeart/2008/layout/LinedList"/>
    <dgm:cxn modelId="{5E71BD0D-7E68-4565-AC49-1E7D93690A4A}" type="presParOf" srcId="{5A836A5A-F824-4A2B-AC6F-EC8CE78C06C0}" destId="{F8B201DC-6ACD-4D97-A612-3F04183911A1}" srcOrd="1" destOrd="0" presId="urn:microsoft.com/office/officeart/2008/layout/LinedList"/>
    <dgm:cxn modelId="{5668CAF9-AE00-4139-A4CD-B8BD106BB218}" type="presParOf" srcId="{F8B201DC-6ACD-4D97-A612-3F04183911A1}" destId="{099AC797-92A9-4FA8-A06F-74F75DCC6AA2}" srcOrd="0" destOrd="0" presId="urn:microsoft.com/office/officeart/2008/layout/LinedList"/>
    <dgm:cxn modelId="{B3DCEE43-53AD-4011-AB29-7F8A5ED327D5}" type="presParOf" srcId="{F8B201DC-6ACD-4D97-A612-3F04183911A1}" destId="{4014FB8C-94FE-4B0D-92E6-B686C897D79A}" srcOrd="1" destOrd="0" presId="urn:microsoft.com/office/officeart/2008/layout/LinedList"/>
    <dgm:cxn modelId="{9B7A979B-4F46-47FE-94D4-A3F3D1B05D08}" type="presParOf" srcId="{4014FB8C-94FE-4B0D-92E6-B686C897D79A}" destId="{57CC9014-0481-4226-92DC-AF2DB1838646}" srcOrd="0" destOrd="0" presId="urn:microsoft.com/office/officeart/2008/layout/LinedList"/>
    <dgm:cxn modelId="{FC44FE52-386A-4184-A8D6-39D482FC6E60}" type="presParOf" srcId="{4014FB8C-94FE-4B0D-92E6-B686C897D79A}" destId="{4D9FF308-9180-4BB1-BB35-BDCD2049A3B2}" srcOrd="1" destOrd="0" presId="urn:microsoft.com/office/officeart/2008/layout/LinedList"/>
    <dgm:cxn modelId="{C440727E-B3FD-4792-BC46-695A23D503D0}" type="presParOf" srcId="{4014FB8C-94FE-4B0D-92E6-B686C897D79A}" destId="{89E5D9E9-C915-42E9-8DE9-50C3D9F31863}" srcOrd="2" destOrd="0" presId="urn:microsoft.com/office/officeart/2008/layout/LinedList"/>
    <dgm:cxn modelId="{3C2ABFCE-700B-4E3C-AF2F-3F9B2352F841}" type="presParOf" srcId="{F8B201DC-6ACD-4D97-A612-3F04183911A1}" destId="{D7C510CE-AFB7-4FC7-B645-7377DCFE0CF5}" srcOrd="2" destOrd="0" presId="urn:microsoft.com/office/officeart/2008/layout/LinedList"/>
    <dgm:cxn modelId="{FAFE4A14-37E5-45B4-B7A7-DB8E75BC75DB}" type="presParOf" srcId="{F8B201DC-6ACD-4D97-A612-3F04183911A1}" destId="{050DEB97-EEB2-4C24-AEBC-62ECED500BEF}" srcOrd="3" destOrd="0" presId="urn:microsoft.com/office/officeart/2008/layout/LinedList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3D97F8E-7B56-49B7-B710-2891C7EC66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FEF4B3-2AA8-4D4D-B627-F388C363BCFC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Осуществление дорожной деятельности в отношении автомобильных дорог общего пользования местного значения</a:t>
          </a:r>
        </a:p>
      </dgm:t>
    </dgm:pt>
    <dgm:pt modelId="{4FB295EC-BCDC-45BA-A41C-72488ED26808}" type="parTrans" cxnId="{7AF7C097-966E-4BE9-BDE3-04B145F9AE50}">
      <dgm:prSet/>
      <dgm:spPr/>
      <dgm:t>
        <a:bodyPr/>
        <a:lstStyle/>
        <a:p>
          <a:endParaRPr lang="ru-RU" sz="2000"/>
        </a:p>
      </dgm:t>
    </dgm:pt>
    <dgm:pt modelId="{113C8B38-A5BF-40CA-9910-2C826D7A16B4}" type="sibTrans" cxnId="{7AF7C097-966E-4BE9-BDE3-04B145F9AE50}">
      <dgm:prSet/>
      <dgm:spPr/>
      <dgm:t>
        <a:bodyPr/>
        <a:lstStyle/>
        <a:p>
          <a:endParaRPr lang="ru-RU" sz="2000"/>
        </a:p>
      </dgm:t>
    </dgm:pt>
    <dgm:pt modelId="{7638B184-E041-469F-9DEB-AA48DEF16699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kern="1200" dirty="0">
              <a:solidFill>
                <a:prstClr val="black"/>
              </a:solidFill>
              <a:latin typeface="Grandview"/>
              <a:ea typeface="+mn-ea"/>
              <a:cs typeface="+mn-cs"/>
            </a:rPr>
            <a:t>Доходы от </a:t>
          </a:r>
          <a:r>
            <a:rPr lang="ru-RU" sz="1800" kern="1200" dirty="0">
              <a:solidFill>
                <a:schemeClr val="tx1"/>
              </a:solidFill>
            </a:rPr>
            <a:t>уплаты акцизов на автомобильный бензин, прямогонный бензин, дизельное топливо, моторное масло для дизельных и карбюраторных (инжекторных) двигателей, производимых на территории РФ</a:t>
          </a:r>
          <a:endParaRPr lang="ru-RU" sz="1800" kern="1200" dirty="0"/>
        </a:p>
      </dgm:t>
    </dgm:pt>
    <dgm:pt modelId="{44846041-113A-489E-97CB-E5E05E54FDE2}" type="parTrans" cxnId="{6D6D7741-22C9-4A93-868C-588A6EE64325}">
      <dgm:prSet/>
      <dgm:spPr/>
      <dgm:t>
        <a:bodyPr/>
        <a:lstStyle/>
        <a:p>
          <a:endParaRPr lang="ru-RU" sz="2000"/>
        </a:p>
      </dgm:t>
    </dgm:pt>
    <dgm:pt modelId="{662322F8-2EF5-4C02-86F4-E8130AE55698}" type="sibTrans" cxnId="{6D6D7741-22C9-4A93-868C-588A6EE64325}">
      <dgm:prSet/>
      <dgm:spPr/>
      <dgm:t>
        <a:bodyPr/>
        <a:lstStyle/>
        <a:p>
          <a:endParaRPr lang="ru-RU" sz="2000"/>
        </a:p>
      </dgm:t>
    </dgm:pt>
    <dgm:pt modelId="{43CBC58C-921A-4B58-AE05-198AEA5539F9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kern="1200" dirty="0">
              <a:solidFill>
                <a:prstClr val="black"/>
              </a:solidFill>
              <a:latin typeface="Grandview"/>
              <a:ea typeface="+mn-ea"/>
              <a:cs typeface="+mn-cs"/>
            </a:rPr>
            <a:t>Субсидия из областного бюджета на осуществление дорожной деятельности в отношении автомобильных дорог общего пользования местного значения</a:t>
          </a:r>
        </a:p>
      </dgm:t>
    </dgm:pt>
    <dgm:pt modelId="{7736B711-4A20-4F43-B62A-00B407CF78E7}" type="parTrans" cxnId="{F5D7D874-FFC5-4345-9C27-D78CF5C2F110}">
      <dgm:prSet/>
      <dgm:spPr/>
      <dgm:t>
        <a:bodyPr/>
        <a:lstStyle/>
        <a:p>
          <a:endParaRPr lang="ru-RU" sz="2000"/>
        </a:p>
      </dgm:t>
    </dgm:pt>
    <dgm:pt modelId="{14F87ABF-6C33-4097-9C51-EDBCA9D3D068}" type="sibTrans" cxnId="{F5D7D874-FFC5-4345-9C27-D78CF5C2F110}">
      <dgm:prSet/>
      <dgm:spPr/>
      <dgm:t>
        <a:bodyPr/>
        <a:lstStyle/>
        <a:p>
          <a:endParaRPr lang="ru-RU" sz="2000"/>
        </a:p>
      </dgm:t>
    </dgm:pt>
    <dgm:pt modelId="{7F5CDCBC-3BE1-4DC2-A5DC-0BBD7A9002C5}" type="pres">
      <dgm:prSet presAssocID="{63D97F8E-7B56-49B7-B710-2891C7EC66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7D4BFB-B38F-4ADC-B3C1-806DB482FCC5}" type="pres">
      <dgm:prSet presAssocID="{6EFEF4B3-2AA8-4D4D-B627-F388C363BCFC}" presName="parentText" presStyleLbl="node1" presStyleIdx="0" presStyleCnt="1" custScaleY="679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E27FB-E3E6-44EA-ADFD-EAD8D764B5B2}" type="pres">
      <dgm:prSet presAssocID="{6EFEF4B3-2AA8-4D4D-B627-F388C363BCF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2E7F22-7D39-4F8F-817E-6B769E52DABC}" type="presOf" srcId="{6EFEF4B3-2AA8-4D4D-B627-F388C363BCFC}" destId="{677D4BFB-B38F-4ADC-B3C1-806DB482FCC5}" srcOrd="0" destOrd="0" presId="urn:microsoft.com/office/officeart/2005/8/layout/vList2"/>
    <dgm:cxn modelId="{B55421C3-29B1-43E5-9688-BD8930F8E839}" type="presOf" srcId="{43CBC58C-921A-4B58-AE05-198AEA5539F9}" destId="{78DE27FB-E3E6-44EA-ADFD-EAD8D764B5B2}" srcOrd="0" destOrd="1" presId="urn:microsoft.com/office/officeart/2005/8/layout/vList2"/>
    <dgm:cxn modelId="{C6A7F01B-FD62-40C5-9805-DC8B0B366899}" type="presOf" srcId="{7638B184-E041-469F-9DEB-AA48DEF16699}" destId="{78DE27FB-E3E6-44EA-ADFD-EAD8D764B5B2}" srcOrd="0" destOrd="0" presId="urn:microsoft.com/office/officeart/2005/8/layout/vList2"/>
    <dgm:cxn modelId="{7AF7C097-966E-4BE9-BDE3-04B145F9AE50}" srcId="{63D97F8E-7B56-49B7-B710-2891C7EC6614}" destId="{6EFEF4B3-2AA8-4D4D-B627-F388C363BCFC}" srcOrd="0" destOrd="0" parTransId="{4FB295EC-BCDC-45BA-A41C-72488ED26808}" sibTransId="{113C8B38-A5BF-40CA-9910-2C826D7A16B4}"/>
    <dgm:cxn modelId="{4544D693-6471-4B2F-AEC8-4B6FB9305609}" type="presOf" srcId="{63D97F8E-7B56-49B7-B710-2891C7EC6614}" destId="{7F5CDCBC-3BE1-4DC2-A5DC-0BBD7A9002C5}" srcOrd="0" destOrd="0" presId="urn:microsoft.com/office/officeart/2005/8/layout/vList2"/>
    <dgm:cxn modelId="{6D6D7741-22C9-4A93-868C-588A6EE64325}" srcId="{6EFEF4B3-2AA8-4D4D-B627-F388C363BCFC}" destId="{7638B184-E041-469F-9DEB-AA48DEF16699}" srcOrd="0" destOrd="0" parTransId="{44846041-113A-489E-97CB-E5E05E54FDE2}" sibTransId="{662322F8-2EF5-4C02-86F4-E8130AE55698}"/>
    <dgm:cxn modelId="{F5D7D874-FFC5-4345-9C27-D78CF5C2F110}" srcId="{6EFEF4B3-2AA8-4D4D-B627-F388C363BCFC}" destId="{43CBC58C-921A-4B58-AE05-198AEA5539F9}" srcOrd="1" destOrd="0" parTransId="{7736B711-4A20-4F43-B62A-00B407CF78E7}" sibTransId="{14F87ABF-6C33-4097-9C51-EDBCA9D3D068}"/>
    <dgm:cxn modelId="{2F242D97-7971-4757-9905-958A0BF27DEF}" type="presParOf" srcId="{7F5CDCBC-3BE1-4DC2-A5DC-0BBD7A9002C5}" destId="{677D4BFB-B38F-4ADC-B3C1-806DB482FCC5}" srcOrd="0" destOrd="0" presId="urn:microsoft.com/office/officeart/2005/8/layout/vList2"/>
    <dgm:cxn modelId="{4383208B-8A81-4865-9CD6-2006C9A6B9FA}" type="presParOf" srcId="{7F5CDCBC-3BE1-4DC2-A5DC-0BBD7A9002C5}" destId="{78DE27FB-E3E6-44EA-ADFD-EAD8D764B5B2}" srcOrd="1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40C8280-25D8-4F5A-A26E-82E68EF1AB0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78E680-9F78-4B6C-A33E-E3C37CC30AC6}">
      <dgm:prSet phldrT="[Текст]"/>
      <dgm:spPr>
        <a:solidFill>
          <a:schemeClr val="accent3"/>
        </a:solidFill>
      </dgm:spPr>
      <dgm:t>
        <a:bodyPr/>
        <a:lstStyle/>
        <a:p>
          <a:pPr algn="ctr"/>
          <a:r>
            <a:rPr lang="ru-RU" dirty="0"/>
            <a:t>2023</a:t>
          </a:r>
        </a:p>
      </dgm:t>
    </dgm:pt>
    <dgm:pt modelId="{A2AAB2EA-0862-47C3-A382-220BB5C43978}" type="par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FA22FA4F-CB02-4275-B0ED-D3FD0E3D7D7C}" type="sib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0872440A-889C-4643-8BD1-4EB207BE2DCF}">
      <dgm:prSet phldrT="[Текст]"/>
      <dgm:spPr/>
      <dgm:t>
        <a:bodyPr/>
        <a:lstStyle/>
        <a:p>
          <a:pPr algn="ctr"/>
          <a:r>
            <a:rPr lang="ru-RU" dirty="0"/>
            <a:t>43214,0 тыс. рублей</a:t>
          </a:r>
        </a:p>
      </dgm:t>
    </dgm:pt>
    <dgm:pt modelId="{153D06F5-A499-42B6-862F-4CC2EC52E25F}" type="par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54C75EE6-6D75-4E36-A7DF-1F651C726B06}" type="sib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E1890BDE-DD7F-40D6-BD1E-E93F00DFAEDA}">
      <dgm:prSet phldrT="[Текст]"/>
      <dgm:spPr>
        <a:solidFill>
          <a:schemeClr val="accent1"/>
        </a:solidFill>
      </dgm:spPr>
      <dgm:t>
        <a:bodyPr/>
        <a:lstStyle/>
        <a:p>
          <a:pPr algn="ctr"/>
          <a:r>
            <a:rPr lang="ru-RU" dirty="0"/>
            <a:t>2024</a:t>
          </a:r>
        </a:p>
      </dgm:t>
    </dgm:pt>
    <dgm:pt modelId="{A2FDACFD-F0D3-43F3-BDBB-35560AA2F427}" type="par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4C6D8232-D0CA-4EDD-BA7E-D0BE7A2F057C}" type="sib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86CBCAF2-E8DA-422F-A33D-2BCE71EA2720}">
      <dgm:prSet phldrT="[Текст]"/>
      <dgm:spPr/>
      <dgm:t>
        <a:bodyPr/>
        <a:lstStyle/>
        <a:p>
          <a:pPr algn="ctr"/>
          <a:r>
            <a:rPr lang="ru-RU" dirty="0"/>
            <a:t>44823,0 тыс. рублей</a:t>
          </a:r>
        </a:p>
      </dgm:t>
    </dgm:pt>
    <dgm:pt modelId="{38C9CE49-C5F2-4595-BF40-F92FBC170374}" type="par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D6005B8E-E95B-45EE-B69D-23B2317FB514}" type="sib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86F16958-6883-4745-BB77-63DD9FD3B3C1}">
      <dgm:prSet phldrT="[Текст]"/>
      <dgm:spPr/>
      <dgm:t>
        <a:bodyPr/>
        <a:lstStyle/>
        <a:p>
          <a:pPr algn="ctr"/>
          <a:r>
            <a:rPr lang="ru-RU" dirty="0"/>
            <a:t>43462,0 тыс. рублей</a:t>
          </a:r>
        </a:p>
      </dgm:t>
    </dgm:pt>
    <dgm:pt modelId="{09AC4B9B-D09F-49CB-A27F-5EDE4B1EA9C4}" type="par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2AAE04BF-BC9B-482B-A76B-1E32E87DF75B}" type="sib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A0E60320-049A-4DDE-9022-FF2359B0A6D2}">
      <dgm:prSet phldrT="[Текст]"/>
      <dgm:spPr>
        <a:solidFill>
          <a:schemeClr val="accent2"/>
        </a:solidFill>
        <a:ln>
          <a:solidFill>
            <a:schemeClr val="accent4"/>
          </a:solidFill>
        </a:ln>
      </dgm:spPr>
      <dgm:t>
        <a:bodyPr/>
        <a:lstStyle/>
        <a:p>
          <a:pPr algn="ctr"/>
          <a:r>
            <a:rPr lang="ru-RU" dirty="0"/>
            <a:t>2025</a:t>
          </a:r>
        </a:p>
      </dgm:t>
    </dgm:pt>
    <dgm:pt modelId="{C06BFCD3-CCC8-40D7-BF3D-BE18223CE4C4}" type="par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580FD1A3-F4BB-48DB-ADB0-3805E055A861}" type="sib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8FB7DF51-B68D-47FC-BF27-B020C6335946}" type="pres">
      <dgm:prSet presAssocID="{140C8280-25D8-4F5A-A26E-82E68EF1AB0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7B6C6A8-86D9-4E11-B7F7-FC7CCCBE0690}" type="pres">
      <dgm:prSet presAssocID="{F978E680-9F78-4B6C-A33E-E3C37CC30AC6}" presName="thickLine" presStyleLbl="alignNode1" presStyleIdx="0" presStyleCnt="3"/>
      <dgm:spPr/>
    </dgm:pt>
    <dgm:pt modelId="{7831DD60-45FF-4349-89E7-ECE90BD04EBB}" type="pres">
      <dgm:prSet presAssocID="{F978E680-9F78-4B6C-A33E-E3C37CC30AC6}" presName="horz1" presStyleCnt="0"/>
      <dgm:spPr/>
    </dgm:pt>
    <dgm:pt modelId="{F13A1425-9BC2-4EE6-956C-60C73CAA182A}" type="pres">
      <dgm:prSet presAssocID="{F978E680-9F78-4B6C-A33E-E3C37CC30AC6}" presName="tx1" presStyleLbl="revTx" presStyleIdx="0" presStyleCnt="6"/>
      <dgm:spPr/>
      <dgm:t>
        <a:bodyPr/>
        <a:lstStyle/>
        <a:p>
          <a:endParaRPr lang="ru-RU"/>
        </a:p>
      </dgm:t>
    </dgm:pt>
    <dgm:pt modelId="{C3F664F4-BCA0-44C2-B7BA-DF7A1D33F4BB}" type="pres">
      <dgm:prSet presAssocID="{F978E680-9F78-4B6C-A33E-E3C37CC30AC6}" presName="vert1" presStyleCnt="0"/>
      <dgm:spPr/>
    </dgm:pt>
    <dgm:pt modelId="{62B35ED8-DE24-4CC2-ACFB-6BA7C0CBD7F1}" type="pres">
      <dgm:prSet presAssocID="{0872440A-889C-4643-8BD1-4EB207BE2DCF}" presName="vertSpace2a" presStyleCnt="0"/>
      <dgm:spPr/>
    </dgm:pt>
    <dgm:pt modelId="{9AE84A40-7C52-4D67-AAD4-93AA676D868F}" type="pres">
      <dgm:prSet presAssocID="{0872440A-889C-4643-8BD1-4EB207BE2DCF}" presName="horz2" presStyleCnt="0"/>
      <dgm:spPr/>
    </dgm:pt>
    <dgm:pt modelId="{649244D2-FD62-43CC-B8F8-EC2228AE0D01}" type="pres">
      <dgm:prSet presAssocID="{0872440A-889C-4643-8BD1-4EB207BE2DCF}" presName="horzSpace2" presStyleCnt="0"/>
      <dgm:spPr/>
    </dgm:pt>
    <dgm:pt modelId="{6A84A4E5-A552-4305-8D1C-D3DC105AAA63}" type="pres">
      <dgm:prSet presAssocID="{0872440A-889C-4643-8BD1-4EB207BE2DCF}" presName="tx2" presStyleLbl="revTx" presStyleIdx="1" presStyleCnt="6"/>
      <dgm:spPr/>
      <dgm:t>
        <a:bodyPr/>
        <a:lstStyle/>
        <a:p>
          <a:endParaRPr lang="ru-RU"/>
        </a:p>
      </dgm:t>
    </dgm:pt>
    <dgm:pt modelId="{5C968E4A-DFB9-4003-93C3-932B3C6CF5D8}" type="pres">
      <dgm:prSet presAssocID="{0872440A-889C-4643-8BD1-4EB207BE2DCF}" presName="vert2" presStyleCnt="0"/>
      <dgm:spPr/>
    </dgm:pt>
    <dgm:pt modelId="{DC0CD827-664E-4595-A6D4-8E86230C7F93}" type="pres">
      <dgm:prSet presAssocID="{0872440A-889C-4643-8BD1-4EB207BE2DCF}" presName="thinLine2b" presStyleLbl="callout" presStyleIdx="0" presStyleCnt="3"/>
      <dgm:spPr/>
    </dgm:pt>
    <dgm:pt modelId="{A4896BC0-666F-46F6-A532-1008A831A1C9}" type="pres">
      <dgm:prSet presAssocID="{0872440A-889C-4643-8BD1-4EB207BE2DCF}" presName="vertSpace2b" presStyleCnt="0"/>
      <dgm:spPr/>
    </dgm:pt>
    <dgm:pt modelId="{B504ABE0-DD27-413C-9402-48D782FBED83}" type="pres">
      <dgm:prSet presAssocID="{E1890BDE-DD7F-40D6-BD1E-E93F00DFAEDA}" presName="thickLine" presStyleLbl="alignNode1" presStyleIdx="1" presStyleCnt="3"/>
      <dgm:spPr/>
    </dgm:pt>
    <dgm:pt modelId="{A8A4A7C1-20A5-481C-B94B-94F41620345F}" type="pres">
      <dgm:prSet presAssocID="{E1890BDE-DD7F-40D6-BD1E-E93F00DFAEDA}" presName="horz1" presStyleCnt="0"/>
      <dgm:spPr/>
    </dgm:pt>
    <dgm:pt modelId="{C12FE1D0-2D56-4E7B-9120-A327E5D8A8D1}" type="pres">
      <dgm:prSet presAssocID="{E1890BDE-DD7F-40D6-BD1E-E93F00DFAEDA}" presName="tx1" presStyleLbl="revTx" presStyleIdx="2" presStyleCnt="6"/>
      <dgm:spPr/>
      <dgm:t>
        <a:bodyPr/>
        <a:lstStyle/>
        <a:p>
          <a:endParaRPr lang="ru-RU"/>
        </a:p>
      </dgm:t>
    </dgm:pt>
    <dgm:pt modelId="{237600DF-0BD2-44AC-8461-267CA3918DE1}" type="pres">
      <dgm:prSet presAssocID="{E1890BDE-DD7F-40D6-BD1E-E93F00DFAEDA}" presName="vert1" presStyleCnt="0"/>
      <dgm:spPr/>
    </dgm:pt>
    <dgm:pt modelId="{611F148F-A706-4927-84BF-F8D15E90340D}" type="pres">
      <dgm:prSet presAssocID="{86CBCAF2-E8DA-422F-A33D-2BCE71EA2720}" presName="vertSpace2a" presStyleCnt="0"/>
      <dgm:spPr/>
    </dgm:pt>
    <dgm:pt modelId="{8C0DBC15-45F5-40E2-B58B-E0F96D6030BB}" type="pres">
      <dgm:prSet presAssocID="{86CBCAF2-E8DA-422F-A33D-2BCE71EA2720}" presName="horz2" presStyleCnt="0"/>
      <dgm:spPr/>
    </dgm:pt>
    <dgm:pt modelId="{C54C74EF-DA3D-49CC-8DC1-09B0490F3365}" type="pres">
      <dgm:prSet presAssocID="{86CBCAF2-E8DA-422F-A33D-2BCE71EA2720}" presName="horzSpace2" presStyleCnt="0"/>
      <dgm:spPr/>
    </dgm:pt>
    <dgm:pt modelId="{58A0A52C-BF7E-436E-87DD-06F814C156BB}" type="pres">
      <dgm:prSet presAssocID="{86CBCAF2-E8DA-422F-A33D-2BCE71EA2720}" presName="tx2" presStyleLbl="revTx" presStyleIdx="3" presStyleCnt="6"/>
      <dgm:spPr/>
      <dgm:t>
        <a:bodyPr/>
        <a:lstStyle/>
        <a:p>
          <a:endParaRPr lang="ru-RU"/>
        </a:p>
      </dgm:t>
    </dgm:pt>
    <dgm:pt modelId="{A77009F8-8469-40D7-ADBE-C7232FC5FE9C}" type="pres">
      <dgm:prSet presAssocID="{86CBCAF2-E8DA-422F-A33D-2BCE71EA2720}" presName="vert2" presStyleCnt="0"/>
      <dgm:spPr/>
    </dgm:pt>
    <dgm:pt modelId="{8ED002A2-2FB6-4C91-A49D-53726B40DF8D}" type="pres">
      <dgm:prSet presAssocID="{86CBCAF2-E8DA-422F-A33D-2BCE71EA2720}" presName="thinLine2b" presStyleLbl="callout" presStyleIdx="1" presStyleCnt="3"/>
      <dgm:spPr/>
    </dgm:pt>
    <dgm:pt modelId="{327DE62A-FB10-4647-9D65-A3989E5EAB34}" type="pres">
      <dgm:prSet presAssocID="{86CBCAF2-E8DA-422F-A33D-2BCE71EA2720}" presName="vertSpace2b" presStyleCnt="0"/>
      <dgm:spPr/>
    </dgm:pt>
    <dgm:pt modelId="{6543005E-3F94-4306-A691-6768B3CC884F}" type="pres">
      <dgm:prSet presAssocID="{A0E60320-049A-4DDE-9022-FF2359B0A6D2}" presName="thickLine" presStyleLbl="alignNode1" presStyleIdx="2" presStyleCnt="3"/>
      <dgm:spPr/>
    </dgm:pt>
    <dgm:pt modelId="{5A836A5A-F824-4A2B-AC6F-EC8CE78C06C0}" type="pres">
      <dgm:prSet presAssocID="{A0E60320-049A-4DDE-9022-FF2359B0A6D2}" presName="horz1" presStyleCnt="0"/>
      <dgm:spPr/>
    </dgm:pt>
    <dgm:pt modelId="{0202BF9D-5674-450F-AFC8-ED808C2AAB84}" type="pres">
      <dgm:prSet presAssocID="{A0E60320-049A-4DDE-9022-FF2359B0A6D2}" presName="tx1" presStyleLbl="revTx" presStyleIdx="4" presStyleCnt="6"/>
      <dgm:spPr/>
      <dgm:t>
        <a:bodyPr/>
        <a:lstStyle/>
        <a:p>
          <a:endParaRPr lang="ru-RU"/>
        </a:p>
      </dgm:t>
    </dgm:pt>
    <dgm:pt modelId="{F8B201DC-6ACD-4D97-A612-3F04183911A1}" type="pres">
      <dgm:prSet presAssocID="{A0E60320-049A-4DDE-9022-FF2359B0A6D2}" presName="vert1" presStyleCnt="0"/>
      <dgm:spPr/>
    </dgm:pt>
    <dgm:pt modelId="{099AC797-92A9-4FA8-A06F-74F75DCC6AA2}" type="pres">
      <dgm:prSet presAssocID="{86F16958-6883-4745-BB77-63DD9FD3B3C1}" presName="vertSpace2a" presStyleCnt="0"/>
      <dgm:spPr/>
    </dgm:pt>
    <dgm:pt modelId="{4014FB8C-94FE-4B0D-92E6-B686C897D79A}" type="pres">
      <dgm:prSet presAssocID="{86F16958-6883-4745-BB77-63DD9FD3B3C1}" presName="horz2" presStyleCnt="0"/>
      <dgm:spPr/>
    </dgm:pt>
    <dgm:pt modelId="{57CC9014-0481-4226-92DC-AF2DB1838646}" type="pres">
      <dgm:prSet presAssocID="{86F16958-6883-4745-BB77-63DD9FD3B3C1}" presName="horzSpace2" presStyleCnt="0"/>
      <dgm:spPr/>
    </dgm:pt>
    <dgm:pt modelId="{4D9FF308-9180-4BB1-BB35-BDCD2049A3B2}" type="pres">
      <dgm:prSet presAssocID="{86F16958-6883-4745-BB77-63DD9FD3B3C1}" presName="tx2" presStyleLbl="revTx" presStyleIdx="5" presStyleCnt="6"/>
      <dgm:spPr/>
      <dgm:t>
        <a:bodyPr/>
        <a:lstStyle/>
        <a:p>
          <a:endParaRPr lang="ru-RU"/>
        </a:p>
      </dgm:t>
    </dgm:pt>
    <dgm:pt modelId="{89E5D9E9-C915-42E9-8DE9-50C3D9F31863}" type="pres">
      <dgm:prSet presAssocID="{86F16958-6883-4745-BB77-63DD9FD3B3C1}" presName="vert2" presStyleCnt="0"/>
      <dgm:spPr/>
    </dgm:pt>
    <dgm:pt modelId="{D7C510CE-AFB7-4FC7-B645-7377DCFE0CF5}" type="pres">
      <dgm:prSet presAssocID="{86F16958-6883-4745-BB77-63DD9FD3B3C1}" presName="thinLine2b" presStyleLbl="callout" presStyleIdx="2" presStyleCnt="3"/>
      <dgm:spPr/>
    </dgm:pt>
    <dgm:pt modelId="{050DEB97-EEB2-4C24-AEBC-62ECED500BEF}" type="pres">
      <dgm:prSet presAssocID="{86F16958-6883-4745-BB77-63DD9FD3B3C1}" presName="vertSpace2b" presStyleCnt="0"/>
      <dgm:spPr/>
    </dgm:pt>
  </dgm:ptLst>
  <dgm:cxnLst>
    <dgm:cxn modelId="{35E567FC-0E80-4670-AE41-B5B0BC27BB15}" type="presOf" srcId="{0872440A-889C-4643-8BD1-4EB207BE2DCF}" destId="{6A84A4E5-A552-4305-8D1C-D3DC105AAA63}" srcOrd="0" destOrd="0" presId="urn:microsoft.com/office/officeart/2008/layout/LinedList"/>
    <dgm:cxn modelId="{B0479DBD-EE05-402B-8ED6-DA6AC5BD3FAA}" type="presOf" srcId="{86CBCAF2-E8DA-422F-A33D-2BCE71EA2720}" destId="{58A0A52C-BF7E-436E-87DD-06F814C156BB}" srcOrd="0" destOrd="0" presId="urn:microsoft.com/office/officeart/2008/layout/LinedList"/>
    <dgm:cxn modelId="{805E468B-7BF6-4C37-8994-5A2916DCF253}" type="presOf" srcId="{E1890BDE-DD7F-40D6-BD1E-E93F00DFAEDA}" destId="{C12FE1D0-2D56-4E7B-9120-A327E5D8A8D1}" srcOrd="0" destOrd="0" presId="urn:microsoft.com/office/officeart/2008/layout/LinedList"/>
    <dgm:cxn modelId="{553406C4-8A88-4A21-A802-2E36FC7B7E33}" type="presOf" srcId="{F978E680-9F78-4B6C-A33E-E3C37CC30AC6}" destId="{F13A1425-9BC2-4EE6-956C-60C73CAA182A}" srcOrd="0" destOrd="0" presId="urn:microsoft.com/office/officeart/2008/layout/LinedList"/>
    <dgm:cxn modelId="{C8809A65-6F9F-42F4-B26C-DF181C2FE5BA}" type="presOf" srcId="{140C8280-25D8-4F5A-A26E-82E68EF1AB06}" destId="{8FB7DF51-B68D-47FC-BF27-B020C6335946}" srcOrd="0" destOrd="0" presId="urn:microsoft.com/office/officeart/2008/layout/LinedList"/>
    <dgm:cxn modelId="{81B310E7-0013-4224-A333-05BE12DB1F4A}" srcId="{E1890BDE-DD7F-40D6-BD1E-E93F00DFAEDA}" destId="{86CBCAF2-E8DA-422F-A33D-2BCE71EA2720}" srcOrd="0" destOrd="0" parTransId="{38C9CE49-C5F2-4595-BF40-F92FBC170374}" sibTransId="{D6005B8E-E95B-45EE-B69D-23B2317FB514}"/>
    <dgm:cxn modelId="{D94A6E2C-E550-406D-B86D-6FD0DBF118DA}" type="presOf" srcId="{A0E60320-049A-4DDE-9022-FF2359B0A6D2}" destId="{0202BF9D-5674-450F-AFC8-ED808C2AAB84}" srcOrd="0" destOrd="0" presId="urn:microsoft.com/office/officeart/2008/layout/LinedList"/>
    <dgm:cxn modelId="{F34C8D14-DD61-4B5D-B799-FE32FAD31CFD}" srcId="{140C8280-25D8-4F5A-A26E-82E68EF1AB06}" destId="{F978E680-9F78-4B6C-A33E-E3C37CC30AC6}" srcOrd="0" destOrd="0" parTransId="{A2AAB2EA-0862-47C3-A382-220BB5C43978}" sibTransId="{FA22FA4F-CB02-4275-B0ED-D3FD0E3D7D7C}"/>
    <dgm:cxn modelId="{7D011F7E-95CB-48B2-93C3-D2B513202A75}" srcId="{140C8280-25D8-4F5A-A26E-82E68EF1AB06}" destId="{A0E60320-049A-4DDE-9022-FF2359B0A6D2}" srcOrd="2" destOrd="0" parTransId="{C06BFCD3-CCC8-40D7-BF3D-BE18223CE4C4}" sibTransId="{580FD1A3-F4BB-48DB-ADB0-3805E055A861}"/>
    <dgm:cxn modelId="{E2024D72-E2C3-455C-844F-2E8E25EBA850}" srcId="{140C8280-25D8-4F5A-A26E-82E68EF1AB06}" destId="{E1890BDE-DD7F-40D6-BD1E-E93F00DFAEDA}" srcOrd="1" destOrd="0" parTransId="{A2FDACFD-F0D3-43F3-BDBB-35560AA2F427}" sibTransId="{4C6D8232-D0CA-4EDD-BA7E-D0BE7A2F057C}"/>
    <dgm:cxn modelId="{1589717C-54D3-44DB-BA86-74EBE2CDEF15}" srcId="{A0E60320-049A-4DDE-9022-FF2359B0A6D2}" destId="{86F16958-6883-4745-BB77-63DD9FD3B3C1}" srcOrd="0" destOrd="0" parTransId="{09AC4B9B-D09F-49CB-A27F-5EDE4B1EA9C4}" sibTransId="{2AAE04BF-BC9B-482B-A76B-1E32E87DF75B}"/>
    <dgm:cxn modelId="{75C4DF07-D4F8-41E3-AACE-A380F8EB9F96}" srcId="{F978E680-9F78-4B6C-A33E-E3C37CC30AC6}" destId="{0872440A-889C-4643-8BD1-4EB207BE2DCF}" srcOrd="0" destOrd="0" parTransId="{153D06F5-A499-42B6-862F-4CC2EC52E25F}" sibTransId="{54C75EE6-6D75-4E36-A7DF-1F651C726B06}"/>
    <dgm:cxn modelId="{EF49C21E-20C3-4D81-A6E2-50084399155C}" type="presOf" srcId="{86F16958-6883-4745-BB77-63DD9FD3B3C1}" destId="{4D9FF308-9180-4BB1-BB35-BDCD2049A3B2}" srcOrd="0" destOrd="0" presId="urn:microsoft.com/office/officeart/2008/layout/LinedList"/>
    <dgm:cxn modelId="{2EEB7E6C-6E06-4885-893A-8FB34A8767C6}" type="presParOf" srcId="{8FB7DF51-B68D-47FC-BF27-B020C6335946}" destId="{D7B6C6A8-86D9-4E11-B7F7-FC7CCCBE0690}" srcOrd="0" destOrd="0" presId="urn:microsoft.com/office/officeart/2008/layout/LinedList"/>
    <dgm:cxn modelId="{131FCCB8-9A1A-4CBE-B1AC-27A276FEBE43}" type="presParOf" srcId="{8FB7DF51-B68D-47FC-BF27-B020C6335946}" destId="{7831DD60-45FF-4349-89E7-ECE90BD04EBB}" srcOrd="1" destOrd="0" presId="urn:microsoft.com/office/officeart/2008/layout/LinedList"/>
    <dgm:cxn modelId="{1D263C7A-04F7-4660-95A9-809367AD0498}" type="presParOf" srcId="{7831DD60-45FF-4349-89E7-ECE90BD04EBB}" destId="{F13A1425-9BC2-4EE6-956C-60C73CAA182A}" srcOrd="0" destOrd="0" presId="urn:microsoft.com/office/officeart/2008/layout/LinedList"/>
    <dgm:cxn modelId="{109C7F61-9FC6-4801-A294-33D357B27E6E}" type="presParOf" srcId="{7831DD60-45FF-4349-89E7-ECE90BD04EBB}" destId="{C3F664F4-BCA0-44C2-B7BA-DF7A1D33F4BB}" srcOrd="1" destOrd="0" presId="urn:microsoft.com/office/officeart/2008/layout/LinedList"/>
    <dgm:cxn modelId="{1D211868-A1FF-4DE3-B80C-21E6D85778CA}" type="presParOf" srcId="{C3F664F4-BCA0-44C2-B7BA-DF7A1D33F4BB}" destId="{62B35ED8-DE24-4CC2-ACFB-6BA7C0CBD7F1}" srcOrd="0" destOrd="0" presId="urn:microsoft.com/office/officeart/2008/layout/LinedList"/>
    <dgm:cxn modelId="{F71BE6E3-A268-471B-87E0-803E837603EA}" type="presParOf" srcId="{C3F664F4-BCA0-44C2-B7BA-DF7A1D33F4BB}" destId="{9AE84A40-7C52-4D67-AAD4-93AA676D868F}" srcOrd="1" destOrd="0" presId="urn:microsoft.com/office/officeart/2008/layout/LinedList"/>
    <dgm:cxn modelId="{D49EE972-5131-40CA-9102-6952721A17F7}" type="presParOf" srcId="{9AE84A40-7C52-4D67-AAD4-93AA676D868F}" destId="{649244D2-FD62-43CC-B8F8-EC2228AE0D01}" srcOrd="0" destOrd="0" presId="urn:microsoft.com/office/officeart/2008/layout/LinedList"/>
    <dgm:cxn modelId="{4D175E17-1688-471D-89BF-97955A086168}" type="presParOf" srcId="{9AE84A40-7C52-4D67-AAD4-93AA676D868F}" destId="{6A84A4E5-A552-4305-8D1C-D3DC105AAA63}" srcOrd="1" destOrd="0" presId="urn:microsoft.com/office/officeart/2008/layout/LinedList"/>
    <dgm:cxn modelId="{DF983D50-8EC5-4627-BCBF-AAAEAC71DBEB}" type="presParOf" srcId="{9AE84A40-7C52-4D67-AAD4-93AA676D868F}" destId="{5C968E4A-DFB9-4003-93C3-932B3C6CF5D8}" srcOrd="2" destOrd="0" presId="urn:microsoft.com/office/officeart/2008/layout/LinedList"/>
    <dgm:cxn modelId="{DC2DCFEB-BC34-4829-8408-36332960A5EF}" type="presParOf" srcId="{C3F664F4-BCA0-44C2-B7BA-DF7A1D33F4BB}" destId="{DC0CD827-664E-4595-A6D4-8E86230C7F93}" srcOrd="2" destOrd="0" presId="urn:microsoft.com/office/officeart/2008/layout/LinedList"/>
    <dgm:cxn modelId="{DFC04C7A-ED1C-4D77-8B37-650F1FE6C57A}" type="presParOf" srcId="{C3F664F4-BCA0-44C2-B7BA-DF7A1D33F4BB}" destId="{A4896BC0-666F-46F6-A532-1008A831A1C9}" srcOrd="3" destOrd="0" presId="urn:microsoft.com/office/officeart/2008/layout/LinedList"/>
    <dgm:cxn modelId="{75ED27FE-F47B-4F30-8C3C-740E922AAB8D}" type="presParOf" srcId="{8FB7DF51-B68D-47FC-BF27-B020C6335946}" destId="{B504ABE0-DD27-413C-9402-48D782FBED83}" srcOrd="2" destOrd="0" presId="urn:microsoft.com/office/officeart/2008/layout/LinedList"/>
    <dgm:cxn modelId="{BD8DCDB3-487A-4609-9F1D-03F42F8E3E94}" type="presParOf" srcId="{8FB7DF51-B68D-47FC-BF27-B020C6335946}" destId="{A8A4A7C1-20A5-481C-B94B-94F41620345F}" srcOrd="3" destOrd="0" presId="urn:microsoft.com/office/officeart/2008/layout/LinedList"/>
    <dgm:cxn modelId="{231C81B1-BAE4-4388-AF3F-4C2E4C42E93F}" type="presParOf" srcId="{A8A4A7C1-20A5-481C-B94B-94F41620345F}" destId="{C12FE1D0-2D56-4E7B-9120-A327E5D8A8D1}" srcOrd="0" destOrd="0" presId="urn:microsoft.com/office/officeart/2008/layout/LinedList"/>
    <dgm:cxn modelId="{4505FE9E-C98A-4CBC-8FD4-4F3D790F54E5}" type="presParOf" srcId="{A8A4A7C1-20A5-481C-B94B-94F41620345F}" destId="{237600DF-0BD2-44AC-8461-267CA3918DE1}" srcOrd="1" destOrd="0" presId="urn:microsoft.com/office/officeart/2008/layout/LinedList"/>
    <dgm:cxn modelId="{739BD04B-B2A3-42C8-88D5-B48B285627BA}" type="presParOf" srcId="{237600DF-0BD2-44AC-8461-267CA3918DE1}" destId="{611F148F-A706-4927-84BF-F8D15E90340D}" srcOrd="0" destOrd="0" presId="urn:microsoft.com/office/officeart/2008/layout/LinedList"/>
    <dgm:cxn modelId="{488FF90A-0C94-41C3-8FCD-423CBDB605DD}" type="presParOf" srcId="{237600DF-0BD2-44AC-8461-267CA3918DE1}" destId="{8C0DBC15-45F5-40E2-B58B-E0F96D6030BB}" srcOrd="1" destOrd="0" presId="urn:microsoft.com/office/officeart/2008/layout/LinedList"/>
    <dgm:cxn modelId="{AD40C720-3DB4-4C8E-8EA3-A4FEC192DF71}" type="presParOf" srcId="{8C0DBC15-45F5-40E2-B58B-E0F96D6030BB}" destId="{C54C74EF-DA3D-49CC-8DC1-09B0490F3365}" srcOrd="0" destOrd="0" presId="urn:microsoft.com/office/officeart/2008/layout/LinedList"/>
    <dgm:cxn modelId="{1D6627EE-0779-4F9F-ADFC-8A386D7EB8CA}" type="presParOf" srcId="{8C0DBC15-45F5-40E2-B58B-E0F96D6030BB}" destId="{58A0A52C-BF7E-436E-87DD-06F814C156BB}" srcOrd="1" destOrd="0" presId="urn:microsoft.com/office/officeart/2008/layout/LinedList"/>
    <dgm:cxn modelId="{55A5C0CC-3E8A-4C62-B72D-44F88B36C3F9}" type="presParOf" srcId="{8C0DBC15-45F5-40E2-B58B-E0F96D6030BB}" destId="{A77009F8-8469-40D7-ADBE-C7232FC5FE9C}" srcOrd="2" destOrd="0" presId="urn:microsoft.com/office/officeart/2008/layout/LinedList"/>
    <dgm:cxn modelId="{73A75C43-9562-4010-BBFE-83F6541BEB01}" type="presParOf" srcId="{237600DF-0BD2-44AC-8461-267CA3918DE1}" destId="{8ED002A2-2FB6-4C91-A49D-53726B40DF8D}" srcOrd="2" destOrd="0" presId="urn:microsoft.com/office/officeart/2008/layout/LinedList"/>
    <dgm:cxn modelId="{D374B6E7-ABB4-498C-A0FF-94D929177300}" type="presParOf" srcId="{237600DF-0BD2-44AC-8461-267CA3918DE1}" destId="{327DE62A-FB10-4647-9D65-A3989E5EAB34}" srcOrd="3" destOrd="0" presId="urn:microsoft.com/office/officeart/2008/layout/LinedList"/>
    <dgm:cxn modelId="{84172C62-DA2D-4E69-B1B3-D7D2CDA4B722}" type="presParOf" srcId="{8FB7DF51-B68D-47FC-BF27-B020C6335946}" destId="{6543005E-3F94-4306-A691-6768B3CC884F}" srcOrd="4" destOrd="0" presId="urn:microsoft.com/office/officeart/2008/layout/LinedList"/>
    <dgm:cxn modelId="{D20A3D7B-5973-4A47-9C0D-AA7F84FF2F37}" type="presParOf" srcId="{8FB7DF51-B68D-47FC-BF27-B020C6335946}" destId="{5A836A5A-F824-4A2B-AC6F-EC8CE78C06C0}" srcOrd="5" destOrd="0" presId="urn:microsoft.com/office/officeart/2008/layout/LinedList"/>
    <dgm:cxn modelId="{7BB365E0-6A34-48BC-9AFB-203B16BDAD3D}" type="presParOf" srcId="{5A836A5A-F824-4A2B-AC6F-EC8CE78C06C0}" destId="{0202BF9D-5674-450F-AFC8-ED808C2AAB84}" srcOrd="0" destOrd="0" presId="urn:microsoft.com/office/officeart/2008/layout/LinedList"/>
    <dgm:cxn modelId="{5E71BD0D-7E68-4565-AC49-1E7D93690A4A}" type="presParOf" srcId="{5A836A5A-F824-4A2B-AC6F-EC8CE78C06C0}" destId="{F8B201DC-6ACD-4D97-A612-3F04183911A1}" srcOrd="1" destOrd="0" presId="urn:microsoft.com/office/officeart/2008/layout/LinedList"/>
    <dgm:cxn modelId="{5668CAF9-AE00-4139-A4CD-B8BD106BB218}" type="presParOf" srcId="{F8B201DC-6ACD-4D97-A612-3F04183911A1}" destId="{099AC797-92A9-4FA8-A06F-74F75DCC6AA2}" srcOrd="0" destOrd="0" presId="urn:microsoft.com/office/officeart/2008/layout/LinedList"/>
    <dgm:cxn modelId="{B3DCEE43-53AD-4011-AB29-7F8A5ED327D5}" type="presParOf" srcId="{F8B201DC-6ACD-4D97-A612-3F04183911A1}" destId="{4014FB8C-94FE-4B0D-92E6-B686C897D79A}" srcOrd="1" destOrd="0" presId="urn:microsoft.com/office/officeart/2008/layout/LinedList"/>
    <dgm:cxn modelId="{9B7A979B-4F46-47FE-94D4-A3F3D1B05D08}" type="presParOf" srcId="{4014FB8C-94FE-4B0D-92E6-B686C897D79A}" destId="{57CC9014-0481-4226-92DC-AF2DB1838646}" srcOrd="0" destOrd="0" presId="urn:microsoft.com/office/officeart/2008/layout/LinedList"/>
    <dgm:cxn modelId="{FC44FE52-386A-4184-A8D6-39D482FC6E60}" type="presParOf" srcId="{4014FB8C-94FE-4B0D-92E6-B686C897D79A}" destId="{4D9FF308-9180-4BB1-BB35-BDCD2049A3B2}" srcOrd="1" destOrd="0" presId="urn:microsoft.com/office/officeart/2008/layout/LinedList"/>
    <dgm:cxn modelId="{C440727E-B3FD-4792-BC46-695A23D503D0}" type="presParOf" srcId="{4014FB8C-94FE-4B0D-92E6-B686C897D79A}" destId="{89E5D9E9-C915-42E9-8DE9-50C3D9F31863}" srcOrd="2" destOrd="0" presId="urn:microsoft.com/office/officeart/2008/layout/LinedList"/>
    <dgm:cxn modelId="{3C2ABFCE-700B-4E3C-AF2F-3F9B2352F841}" type="presParOf" srcId="{F8B201DC-6ACD-4D97-A612-3F04183911A1}" destId="{D7C510CE-AFB7-4FC7-B645-7377DCFE0CF5}" srcOrd="2" destOrd="0" presId="urn:microsoft.com/office/officeart/2008/layout/LinedList"/>
    <dgm:cxn modelId="{FAFE4A14-37E5-45B4-B7A7-DB8E75BC75DB}" type="presParOf" srcId="{F8B201DC-6ACD-4D97-A612-3F04183911A1}" destId="{050DEB97-EEB2-4C24-AEBC-62ECED500BEF}" srcOrd="3" destOrd="0" presId="urn:microsoft.com/office/officeart/2008/layout/LinedList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3D97F8E-7B56-49B7-B710-2891C7EC66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FEF4B3-2AA8-4D4D-B627-F388C363BCFC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400" b="1" dirty="0">
              <a:solidFill>
                <a:prstClr val="black"/>
              </a:solidFill>
            </a:rPr>
            <a:t>ЖИЛИЩНОЕ ХОЗЯЙСТВО</a:t>
          </a:r>
          <a:endParaRPr lang="ru-RU" sz="1400" dirty="0"/>
        </a:p>
      </dgm:t>
    </dgm:pt>
    <dgm:pt modelId="{4FB295EC-BCDC-45BA-A41C-72488ED26808}" type="parTrans" cxnId="{7AF7C097-966E-4BE9-BDE3-04B145F9AE50}">
      <dgm:prSet/>
      <dgm:spPr/>
      <dgm:t>
        <a:bodyPr/>
        <a:lstStyle/>
        <a:p>
          <a:endParaRPr lang="ru-RU" sz="1800"/>
        </a:p>
      </dgm:t>
    </dgm:pt>
    <dgm:pt modelId="{113C8B38-A5BF-40CA-9910-2C826D7A16B4}" type="sibTrans" cxnId="{7AF7C097-966E-4BE9-BDE3-04B145F9AE50}">
      <dgm:prSet/>
      <dgm:spPr/>
      <dgm:t>
        <a:bodyPr/>
        <a:lstStyle/>
        <a:p>
          <a:endParaRPr lang="ru-RU" sz="1800"/>
        </a:p>
      </dgm:t>
    </dgm:pt>
    <dgm:pt modelId="{7638B184-E041-469F-9DEB-AA48DEF16699}">
      <dgm:prSet phldrT="[Текст]"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уплата обязательных взносов на капитальный ремонт общего имущества в многоквартирных домах</a:t>
          </a:r>
          <a:endParaRPr lang="ru-RU" sz="1200" dirty="0"/>
        </a:p>
      </dgm:t>
    </dgm:pt>
    <dgm:pt modelId="{44846041-113A-489E-97CB-E5E05E54FDE2}" type="parTrans" cxnId="{6D6D7741-22C9-4A93-868C-588A6EE64325}">
      <dgm:prSet/>
      <dgm:spPr/>
      <dgm:t>
        <a:bodyPr/>
        <a:lstStyle/>
        <a:p>
          <a:endParaRPr lang="ru-RU" sz="1800"/>
        </a:p>
      </dgm:t>
    </dgm:pt>
    <dgm:pt modelId="{662322F8-2EF5-4C02-86F4-E8130AE55698}" type="sibTrans" cxnId="{6D6D7741-22C9-4A93-868C-588A6EE64325}">
      <dgm:prSet/>
      <dgm:spPr/>
      <dgm:t>
        <a:bodyPr/>
        <a:lstStyle/>
        <a:p>
          <a:endParaRPr lang="ru-RU" sz="1800"/>
        </a:p>
      </dgm:t>
    </dgm:pt>
    <dgm:pt modelId="{0617695F-801A-49DF-A507-AD9BBB9F811B}">
      <dgm:prSet phldrT="[Текст]" custT="1"/>
      <dgm:spPr>
        <a:solidFill>
          <a:srgbClr val="0A7D90"/>
        </a:solidFill>
      </dgm:spPr>
      <dgm:t>
        <a:bodyPr/>
        <a:lstStyle/>
        <a:p>
          <a:r>
            <a:rPr lang="ru-RU" sz="1400" b="1" dirty="0">
              <a:solidFill>
                <a:prstClr val="black"/>
              </a:solidFill>
            </a:rPr>
            <a:t>КОММУНАЛЬНОЕ ХОЗЯЙСТВО</a:t>
          </a:r>
          <a:endParaRPr lang="ru-RU" sz="1400" dirty="0"/>
        </a:p>
      </dgm:t>
    </dgm:pt>
    <dgm:pt modelId="{CA85A1E3-3CD9-4CB4-9730-9B85414A942A}" type="parTrans" cxnId="{652FBCE4-4878-4851-B52D-C776B3656859}">
      <dgm:prSet/>
      <dgm:spPr/>
      <dgm:t>
        <a:bodyPr/>
        <a:lstStyle/>
        <a:p>
          <a:endParaRPr lang="ru-RU" sz="1800"/>
        </a:p>
      </dgm:t>
    </dgm:pt>
    <dgm:pt modelId="{C8BB189F-3918-40C0-A00D-DD8927385BE7}" type="sibTrans" cxnId="{652FBCE4-4878-4851-B52D-C776B3656859}">
      <dgm:prSet/>
      <dgm:spPr/>
      <dgm:t>
        <a:bodyPr/>
        <a:lstStyle/>
        <a:p>
          <a:endParaRPr lang="ru-RU" sz="1800"/>
        </a:p>
      </dgm:t>
    </dgm:pt>
    <dgm:pt modelId="{3C4D3A5C-927F-42FF-BBCA-99CF39491A12}">
      <dgm:prSet phldrT="[Текст]"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</a:rPr>
            <a:t>организация в границах сельских поселений электро-, тепло-, газо- и водоснабжения населения, водоотведения в пределах полномочий, установленных законодательством РФ</a:t>
          </a:r>
        </a:p>
      </dgm:t>
    </dgm:pt>
    <dgm:pt modelId="{EF1802E4-E688-4D19-A076-4951AFA261BE}" type="sibTrans" cxnId="{2F930CF7-C819-498E-B32E-58F3272655BF}">
      <dgm:prSet/>
      <dgm:spPr/>
      <dgm:t>
        <a:bodyPr/>
        <a:lstStyle/>
        <a:p>
          <a:endParaRPr lang="ru-RU" sz="1800"/>
        </a:p>
      </dgm:t>
    </dgm:pt>
    <dgm:pt modelId="{0FB974DE-7A67-4FB1-9CA6-C5E0C47F20D5}" type="parTrans" cxnId="{2F930CF7-C819-498E-B32E-58F3272655BF}">
      <dgm:prSet/>
      <dgm:spPr/>
      <dgm:t>
        <a:bodyPr/>
        <a:lstStyle/>
        <a:p>
          <a:endParaRPr lang="ru-RU" sz="1800"/>
        </a:p>
      </dgm:t>
    </dgm:pt>
    <dgm:pt modelId="{D26899AB-7418-4BA4-9662-1032B6961B25}">
      <dgm:prSet custT="1"/>
      <dgm:spPr/>
      <dgm:t>
        <a:bodyPr/>
        <a:lstStyle/>
        <a:p>
          <a:r>
            <a:rPr lang="ru-RU" sz="1200" dirty="0" err="1">
              <a:solidFill>
                <a:schemeClr val="tx1"/>
              </a:solidFill>
            </a:rPr>
            <a:t>софинансирование</a:t>
          </a:r>
          <a:r>
            <a:rPr lang="ru-RU" sz="1200" dirty="0">
              <a:solidFill>
                <a:schemeClr val="tx1"/>
              </a:solidFill>
            </a:rPr>
            <a:t> инициативных проектов (капремонт: артезианской скважины с Вишкиль; участок водопроводной сети п </a:t>
          </a:r>
          <a:r>
            <a:rPr lang="ru-RU" sz="1200" dirty="0" err="1">
              <a:solidFill>
                <a:schemeClr val="tx1"/>
              </a:solidFill>
            </a:rPr>
            <a:t>Карпушино</a:t>
          </a:r>
          <a:r>
            <a:rPr lang="ru-RU" sz="1200" dirty="0">
              <a:solidFill>
                <a:schemeClr val="tx1"/>
              </a:solidFill>
            </a:rPr>
            <a:t> и п. Ленинская Искра)</a:t>
          </a:r>
        </a:p>
      </dgm:t>
    </dgm:pt>
    <dgm:pt modelId="{E6426DFE-4BC7-4D5B-A33B-9BB1E8AD61F2}" type="parTrans" cxnId="{07152D06-16F6-4BA1-93F3-965222A5FDF4}">
      <dgm:prSet/>
      <dgm:spPr/>
      <dgm:t>
        <a:bodyPr/>
        <a:lstStyle/>
        <a:p>
          <a:endParaRPr lang="ru-RU" sz="1800"/>
        </a:p>
      </dgm:t>
    </dgm:pt>
    <dgm:pt modelId="{CAF26556-4A29-4B69-98B1-2EF157FDCA85}" type="sibTrans" cxnId="{07152D06-16F6-4BA1-93F3-965222A5FDF4}">
      <dgm:prSet/>
      <dgm:spPr/>
      <dgm:t>
        <a:bodyPr/>
        <a:lstStyle/>
        <a:p>
          <a:endParaRPr lang="ru-RU" sz="1800"/>
        </a:p>
      </dgm:t>
    </dgm:pt>
    <dgm:pt modelId="{7839F897-802C-4482-AFF7-1C137B892A53}">
      <dgm:prSet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</a:rPr>
            <a:t>мероприятия по подготовке</a:t>
          </a:r>
        </a:p>
      </dgm:t>
    </dgm:pt>
    <dgm:pt modelId="{F0AFCEDA-9542-461F-81DA-D01D6E519CA6}" type="parTrans" cxnId="{7ECFDE4A-6CAB-4367-8B96-C5BDB970C055}">
      <dgm:prSet/>
      <dgm:spPr/>
      <dgm:t>
        <a:bodyPr/>
        <a:lstStyle/>
        <a:p>
          <a:endParaRPr lang="ru-RU" sz="1800"/>
        </a:p>
      </dgm:t>
    </dgm:pt>
    <dgm:pt modelId="{DE332CD0-760C-469F-8354-F76D9EFD9143}" type="sibTrans" cxnId="{7ECFDE4A-6CAB-4367-8B96-C5BDB970C055}">
      <dgm:prSet/>
      <dgm:spPr/>
      <dgm:t>
        <a:bodyPr/>
        <a:lstStyle/>
        <a:p>
          <a:endParaRPr lang="ru-RU" sz="1800"/>
        </a:p>
      </dgm:t>
    </dgm:pt>
    <dgm:pt modelId="{7F5CDCBC-3BE1-4DC2-A5DC-0BBD7A9002C5}" type="pres">
      <dgm:prSet presAssocID="{63D97F8E-7B56-49B7-B710-2891C7EC66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7D4BFB-B38F-4ADC-B3C1-806DB482FCC5}" type="pres">
      <dgm:prSet presAssocID="{6EFEF4B3-2AA8-4D4D-B627-F388C363BCF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E27FB-E3E6-44EA-ADFD-EAD8D764B5B2}" type="pres">
      <dgm:prSet presAssocID="{6EFEF4B3-2AA8-4D4D-B627-F388C363BCF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19921-CE68-4141-B353-E8347DC049D5}" type="pres">
      <dgm:prSet presAssocID="{0617695F-801A-49DF-A507-AD9BBB9F811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0FCA7-60CB-4DD9-98DA-D4D7C15C4E76}" type="pres">
      <dgm:prSet presAssocID="{0617695F-801A-49DF-A507-AD9BBB9F811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2E7F22-7D39-4F8F-817E-6B769E52DABC}" type="presOf" srcId="{6EFEF4B3-2AA8-4D4D-B627-F388C363BCFC}" destId="{677D4BFB-B38F-4ADC-B3C1-806DB482FCC5}" srcOrd="0" destOrd="0" presId="urn:microsoft.com/office/officeart/2005/8/layout/vList2"/>
    <dgm:cxn modelId="{2F930CF7-C819-498E-B32E-58F3272655BF}" srcId="{0617695F-801A-49DF-A507-AD9BBB9F811B}" destId="{3C4D3A5C-927F-42FF-BBCA-99CF39491A12}" srcOrd="0" destOrd="0" parTransId="{0FB974DE-7A67-4FB1-9CA6-C5E0C47F20D5}" sibTransId="{EF1802E4-E688-4D19-A076-4951AFA261BE}"/>
    <dgm:cxn modelId="{7ECFDE4A-6CAB-4367-8B96-C5BDB970C055}" srcId="{0617695F-801A-49DF-A507-AD9BBB9F811B}" destId="{7839F897-802C-4482-AFF7-1C137B892A53}" srcOrd="2" destOrd="0" parTransId="{F0AFCEDA-9542-461F-81DA-D01D6E519CA6}" sibTransId="{DE332CD0-760C-469F-8354-F76D9EFD9143}"/>
    <dgm:cxn modelId="{9CC310DD-0A85-4ED9-AFE8-E4BB9753B865}" type="presOf" srcId="{7839F897-802C-4482-AFF7-1C137B892A53}" destId="{A4B0FCA7-60CB-4DD9-98DA-D4D7C15C4E76}" srcOrd="0" destOrd="2" presId="urn:microsoft.com/office/officeart/2005/8/layout/vList2"/>
    <dgm:cxn modelId="{ADB1B09E-1CAA-49A6-8E74-E3A0A9D0EF2D}" type="presOf" srcId="{D26899AB-7418-4BA4-9662-1032B6961B25}" destId="{A4B0FCA7-60CB-4DD9-98DA-D4D7C15C4E76}" srcOrd="0" destOrd="1" presId="urn:microsoft.com/office/officeart/2005/8/layout/vList2"/>
    <dgm:cxn modelId="{C6A7F01B-FD62-40C5-9805-DC8B0B366899}" type="presOf" srcId="{7638B184-E041-469F-9DEB-AA48DEF16699}" destId="{78DE27FB-E3E6-44EA-ADFD-EAD8D764B5B2}" srcOrd="0" destOrd="0" presId="urn:microsoft.com/office/officeart/2005/8/layout/vList2"/>
    <dgm:cxn modelId="{652FBCE4-4878-4851-B52D-C776B3656859}" srcId="{63D97F8E-7B56-49B7-B710-2891C7EC6614}" destId="{0617695F-801A-49DF-A507-AD9BBB9F811B}" srcOrd="1" destOrd="0" parTransId="{CA85A1E3-3CD9-4CB4-9730-9B85414A942A}" sibTransId="{C8BB189F-3918-40C0-A00D-DD8927385BE7}"/>
    <dgm:cxn modelId="{7AF7C097-966E-4BE9-BDE3-04B145F9AE50}" srcId="{63D97F8E-7B56-49B7-B710-2891C7EC6614}" destId="{6EFEF4B3-2AA8-4D4D-B627-F388C363BCFC}" srcOrd="0" destOrd="0" parTransId="{4FB295EC-BCDC-45BA-A41C-72488ED26808}" sibTransId="{113C8B38-A5BF-40CA-9910-2C826D7A16B4}"/>
    <dgm:cxn modelId="{639D5906-1BD5-4BAA-BEDA-2D12C239126B}" type="presOf" srcId="{3C4D3A5C-927F-42FF-BBCA-99CF39491A12}" destId="{A4B0FCA7-60CB-4DD9-98DA-D4D7C15C4E76}" srcOrd="0" destOrd="0" presId="urn:microsoft.com/office/officeart/2005/8/layout/vList2"/>
    <dgm:cxn modelId="{07152D06-16F6-4BA1-93F3-965222A5FDF4}" srcId="{0617695F-801A-49DF-A507-AD9BBB9F811B}" destId="{D26899AB-7418-4BA4-9662-1032B6961B25}" srcOrd="1" destOrd="0" parTransId="{E6426DFE-4BC7-4D5B-A33B-9BB1E8AD61F2}" sibTransId="{CAF26556-4A29-4B69-98B1-2EF157FDCA85}"/>
    <dgm:cxn modelId="{DDB0104F-BDD0-4E0E-8332-4DDF4B680BB9}" type="presOf" srcId="{0617695F-801A-49DF-A507-AD9BBB9F811B}" destId="{E9319921-CE68-4141-B353-E8347DC049D5}" srcOrd="0" destOrd="0" presId="urn:microsoft.com/office/officeart/2005/8/layout/vList2"/>
    <dgm:cxn modelId="{4544D693-6471-4B2F-AEC8-4B6FB9305609}" type="presOf" srcId="{63D97F8E-7B56-49B7-B710-2891C7EC6614}" destId="{7F5CDCBC-3BE1-4DC2-A5DC-0BBD7A9002C5}" srcOrd="0" destOrd="0" presId="urn:microsoft.com/office/officeart/2005/8/layout/vList2"/>
    <dgm:cxn modelId="{6D6D7741-22C9-4A93-868C-588A6EE64325}" srcId="{6EFEF4B3-2AA8-4D4D-B627-F388C363BCFC}" destId="{7638B184-E041-469F-9DEB-AA48DEF16699}" srcOrd="0" destOrd="0" parTransId="{44846041-113A-489E-97CB-E5E05E54FDE2}" sibTransId="{662322F8-2EF5-4C02-86F4-E8130AE55698}"/>
    <dgm:cxn modelId="{2F242D97-7971-4757-9905-958A0BF27DEF}" type="presParOf" srcId="{7F5CDCBC-3BE1-4DC2-A5DC-0BBD7A9002C5}" destId="{677D4BFB-B38F-4ADC-B3C1-806DB482FCC5}" srcOrd="0" destOrd="0" presId="urn:microsoft.com/office/officeart/2005/8/layout/vList2"/>
    <dgm:cxn modelId="{4383208B-8A81-4865-9CD6-2006C9A6B9FA}" type="presParOf" srcId="{7F5CDCBC-3BE1-4DC2-A5DC-0BBD7A9002C5}" destId="{78DE27FB-E3E6-44EA-ADFD-EAD8D764B5B2}" srcOrd="1" destOrd="0" presId="urn:microsoft.com/office/officeart/2005/8/layout/vList2"/>
    <dgm:cxn modelId="{D7BB85D1-E6AD-4EAB-ACF6-522E2ED0C32C}" type="presParOf" srcId="{7F5CDCBC-3BE1-4DC2-A5DC-0BBD7A9002C5}" destId="{E9319921-CE68-4141-B353-E8347DC049D5}" srcOrd="2" destOrd="0" presId="urn:microsoft.com/office/officeart/2005/8/layout/vList2"/>
    <dgm:cxn modelId="{3882BEFC-6730-4487-A9BD-0278361E05FF}" type="presParOf" srcId="{7F5CDCBC-3BE1-4DC2-A5DC-0BBD7A9002C5}" destId="{A4B0FCA7-60CB-4DD9-98DA-D4D7C15C4E76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3D97F8E-7B56-49B7-B710-2891C7EC66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FEF4B3-2AA8-4D4D-B627-F388C363BCFC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1400" b="1" dirty="0">
              <a:solidFill>
                <a:prstClr val="black"/>
              </a:solidFill>
            </a:rPr>
            <a:t>БЛАГОУСТРОЙСТВО</a:t>
          </a:r>
          <a:endParaRPr lang="ru-RU" sz="1400" dirty="0"/>
        </a:p>
      </dgm:t>
    </dgm:pt>
    <dgm:pt modelId="{4FB295EC-BCDC-45BA-A41C-72488ED26808}" type="parTrans" cxnId="{7AF7C097-966E-4BE9-BDE3-04B145F9AE50}">
      <dgm:prSet/>
      <dgm:spPr/>
      <dgm:t>
        <a:bodyPr/>
        <a:lstStyle/>
        <a:p>
          <a:endParaRPr lang="ru-RU"/>
        </a:p>
      </dgm:t>
    </dgm:pt>
    <dgm:pt modelId="{113C8B38-A5BF-40CA-9910-2C826D7A16B4}" type="sibTrans" cxnId="{7AF7C097-966E-4BE9-BDE3-04B145F9AE50}">
      <dgm:prSet/>
      <dgm:spPr/>
      <dgm:t>
        <a:bodyPr/>
        <a:lstStyle/>
        <a:p>
          <a:endParaRPr lang="ru-RU"/>
        </a:p>
      </dgm:t>
    </dgm:pt>
    <dgm:pt modelId="{7638B184-E041-469F-9DEB-AA48DEF16699}">
      <dgm:prSet phldrT="[Текст]"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приобретение контейнерных площадок на территории сельских поселений;</a:t>
          </a:r>
          <a:endParaRPr lang="ru-RU" sz="1200" dirty="0"/>
        </a:p>
      </dgm:t>
    </dgm:pt>
    <dgm:pt modelId="{44846041-113A-489E-97CB-E5E05E54FDE2}" type="parTrans" cxnId="{6D6D7741-22C9-4A93-868C-588A6EE64325}">
      <dgm:prSet/>
      <dgm:spPr/>
      <dgm:t>
        <a:bodyPr/>
        <a:lstStyle/>
        <a:p>
          <a:endParaRPr lang="ru-RU"/>
        </a:p>
      </dgm:t>
    </dgm:pt>
    <dgm:pt modelId="{662322F8-2EF5-4C02-86F4-E8130AE55698}" type="sibTrans" cxnId="{6D6D7741-22C9-4A93-868C-588A6EE64325}">
      <dgm:prSet/>
      <dgm:spPr/>
      <dgm:t>
        <a:bodyPr/>
        <a:lstStyle/>
        <a:p>
          <a:endParaRPr lang="ru-RU"/>
        </a:p>
      </dgm:t>
    </dgm:pt>
    <dgm:pt modelId="{0617695F-801A-49DF-A507-AD9BBB9F811B}">
      <dgm:prSet phldrT="[Текст]" custT="1"/>
      <dgm:spPr/>
      <dgm:t>
        <a:bodyPr/>
        <a:lstStyle/>
        <a:p>
          <a:r>
            <a:rPr lang="ru-RU" sz="1400" b="1" dirty="0">
              <a:solidFill>
                <a:prstClr val="black"/>
              </a:solidFill>
            </a:rPr>
            <a:t>ОХРАНА ОКРУЖАЮЩЕЙ СРЕДЫ</a:t>
          </a:r>
          <a:endParaRPr lang="ru-RU" sz="1400" dirty="0"/>
        </a:p>
      </dgm:t>
    </dgm:pt>
    <dgm:pt modelId="{CA85A1E3-3CD9-4CB4-9730-9B85414A942A}" type="parTrans" cxnId="{652FBCE4-4878-4851-B52D-C776B3656859}">
      <dgm:prSet/>
      <dgm:spPr/>
      <dgm:t>
        <a:bodyPr/>
        <a:lstStyle/>
        <a:p>
          <a:endParaRPr lang="ru-RU"/>
        </a:p>
      </dgm:t>
    </dgm:pt>
    <dgm:pt modelId="{C8BB189F-3918-40C0-A00D-DD8927385BE7}" type="sibTrans" cxnId="{652FBCE4-4878-4851-B52D-C776B3656859}">
      <dgm:prSet/>
      <dgm:spPr/>
      <dgm:t>
        <a:bodyPr/>
        <a:lstStyle/>
        <a:p>
          <a:endParaRPr lang="ru-RU"/>
        </a:p>
      </dgm:t>
    </dgm:pt>
    <dgm:pt modelId="{3C4D3A5C-927F-42FF-BBCA-99CF39491A12}">
      <dgm:prSet phldrT="[Текст]"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</a:rPr>
            <a:t>выплата вознаграждения физлицам за добычу волка; </a:t>
          </a:r>
        </a:p>
      </dgm:t>
    </dgm:pt>
    <dgm:pt modelId="{EF1802E4-E688-4D19-A076-4951AFA261BE}" type="sibTrans" cxnId="{2F930CF7-C819-498E-B32E-58F3272655BF}">
      <dgm:prSet/>
      <dgm:spPr/>
      <dgm:t>
        <a:bodyPr/>
        <a:lstStyle/>
        <a:p>
          <a:endParaRPr lang="ru-RU"/>
        </a:p>
      </dgm:t>
    </dgm:pt>
    <dgm:pt modelId="{0FB974DE-7A67-4FB1-9CA6-C5E0C47F20D5}" type="parTrans" cxnId="{2F930CF7-C819-498E-B32E-58F3272655BF}">
      <dgm:prSet/>
      <dgm:spPr/>
      <dgm:t>
        <a:bodyPr/>
        <a:lstStyle/>
        <a:p>
          <a:endParaRPr lang="ru-RU"/>
        </a:p>
      </dgm:t>
    </dgm:pt>
    <dgm:pt modelId="{C078C767-B399-4F44-A7B2-C96D9D454443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создание мест (площадок) накопления ТКО;</a:t>
          </a:r>
        </a:p>
      </dgm:t>
    </dgm:pt>
    <dgm:pt modelId="{F803D0A9-420A-41A4-820F-0573C0628495}" type="parTrans" cxnId="{C6F87749-F166-4410-8437-5FFA3A48DDC9}">
      <dgm:prSet/>
      <dgm:spPr/>
      <dgm:t>
        <a:bodyPr/>
        <a:lstStyle/>
        <a:p>
          <a:endParaRPr lang="ru-RU"/>
        </a:p>
      </dgm:t>
    </dgm:pt>
    <dgm:pt modelId="{D260969E-3FB6-4149-817E-86416009E3FB}" type="sibTrans" cxnId="{C6F87749-F166-4410-8437-5FFA3A48DDC9}">
      <dgm:prSet/>
      <dgm:spPr/>
      <dgm:t>
        <a:bodyPr/>
        <a:lstStyle/>
        <a:p>
          <a:endParaRPr lang="ru-RU"/>
        </a:p>
      </dgm:t>
    </dgm:pt>
    <dgm:pt modelId="{1766F68E-C3F7-4FD4-8A64-CF25A3CA91B5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Реализация федеральной целевой программы «Увековечивание памяти погибших при защите Отечества»</a:t>
          </a:r>
        </a:p>
      </dgm:t>
    </dgm:pt>
    <dgm:pt modelId="{022F1942-1553-4EAD-9362-64821A454C6F}" type="parTrans" cxnId="{625D08A1-ED68-469E-9EFE-DB9C0B473131}">
      <dgm:prSet/>
      <dgm:spPr/>
      <dgm:t>
        <a:bodyPr/>
        <a:lstStyle/>
        <a:p>
          <a:endParaRPr lang="ru-RU"/>
        </a:p>
      </dgm:t>
    </dgm:pt>
    <dgm:pt modelId="{CDA6EDD8-E4A4-4AF2-8B3A-14D2F9373ACD}" type="sibTrans" cxnId="{625D08A1-ED68-469E-9EFE-DB9C0B473131}">
      <dgm:prSet/>
      <dgm:spPr/>
      <dgm:t>
        <a:bodyPr/>
        <a:lstStyle/>
        <a:p>
          <a:endParaRPr lang="ru-RU"/>
        </a:p>
      </dgm:t>
    </dgm:pt>
    <dgm:pt modelId="{6B17F60C-BAA2-4773-B0C6-634355C56D80}">
      <dgm:prSet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</a:rPr>
            <a:t>ликвидация несанкционированной свалки, не отвечающей требованиям природоохранного законодательства РФ в с Александровское</a:t>
          </a:r>
        </a:p>
      </dgm:t>
    </dgm:pt>
    <dgm:pt modelId="{2CCCE940-E6D2-4E88-BE8E-17A28FC4AB3C}" type="parTrans" cxnId="{FF5DF1AE-D842-45E7-99AF-ECFC74BC583B}">
      <dgm:prSet/>
      <dgm:spPr/>
      <dgm:t>
        <a:bodyPr/>
        <a:lstStyle/>
        <a:p>
          <a:endParaRPr lang="ru-RU"/>
        </a:p>
      </dgm:t>
    </dgm:pt>
    <dgm:pt modelId="{2B9925E6-01B6-4626-AA53-288039C3A7E6}" type="sibTrans" cxnId="{FF5DF1AE-D842-45E7-99AF-ECFC74BC583B}">
      <dgm:prSet/>
      <dgm:spPr/>
      <dgm:t>
        <a:bodyPr/>
        <a:lstStyle/>
        <a:p>
          <a:endParaRPr lang="ru-RU"/>
        </a:p>
      </dgm:t>
    </dgm:pt>
    <dgm:pt modelId="{7F5CDCBC-3BE1-4DC2-A5DC-0BBD7A9002C5}" type="pres">
      <dgm:prSet presAssocID="{63D97F8E-7B56-49B7-B710-2891C7EC66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7D4BFB-B38F-4ADC-B3C1-806DB482FCC5}" type="pres">
      <dgm:prSet presAssocID="{6EFEF4B3-2AA8-4D4D-B627-F388C363BCFC}" presName="parentText" presStyleLbl="node1" presStyleIdx="0" presStyleCnt="2" custScaleY="900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E27FB-E3E6-44EA-ADFD-EAD8D764B5B2}" type="pres">
      <dgm:prSet presAssocID="{6EFEF4B3-2AA8-4D4D-B627-F388C363BCF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19921-CE68-4141-B353-E8347DC049D5}" type="pres">
      <dgm:prSet presAssocID="{0617695F-801A-49DF-A507-AD9BBB9F811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0FCA7-60CB-4DD9-98DA-D4D7C15C4E76}" type="pres">
      <dgm:prSet presAssocID="{0617695F-801A-49DF-A507-AD9BBB9F811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2E7F22-7D39-4F8F-817E-6B769E52DABC}" type="presOf" srcId="{6EFEF4B3-2AA8-4D4D-B627-F388C363BCFC}" destId="{677D4BFB-B38F-4ADC-B3C1-806DB482FCC5}" srcOrd="0" destOrd="0" presId="urn:microsoft.com/office/officeart/2005/8/layout/vList2"/>
    <dgm:cxn modelId="{2F930CF7-C819-498E-B32E-58F3272655BF}" srcId="{0617695F-801A-49DF-A507-AD9BBB9F811B}" destId="{3C4D3A5C-927F-42FF-BBCA-99CF39491A12}" srcOrd="0" destOrd="0" parTransId="{0FB974DE-7A67-4FB1-9CA6-C5E0C47F20D5}" sibTransId="{EF1802E4-E688-4D19-A076-4951AFA261BE}"/>
    <dgm:cxn modelId="{6741B1E0-1EE3-4668-A51E-8BA5E42D284A}" type="presOf" srcId="{C078C767-B399-4F44-A7B2-C96D9D454443}" destId="{78DE27FB-E3E6-44EA-ADFD-EAD8D764B5B2}" srcOrd="0" destOrd="1" presId="urn:microsoft.com/office/officeart/2005/8/layout/vList2"/>
    <dgm:cxn modelId="{C6F87749-F166-4410-8437-5FFA3A48DDC9}" srcId="{6EFEF4B3-2AA8-4D4D-B627-F388C363BCFC}" destId="{C078C767-B399-4F44-A7B2-C96D9D454443}" srcOrd="1" destOrd="0" parTransId="{F803D0A9-420A-41A4-820F-0573C0628495}" sibTransId="{D260969E-3FB6-4149-817E-86416009E3FB}"/>
    <dgm:cxn modelId="{C6A7F01B-FD62-40C5-9805-DC8B0B366899}" type="presOf" srcId="{7638B184-E041-469F-9DEB-AA48DEF16699}" destId="{78DE27FB-E3E6-44EA-ADFD-EAD8D764B5B2}" srcOrd="0" destOrd="0" presId="urn:microsoft.com/office/officeart/2005/8/layout/vList2"/>
    <dgm:cxn modelId="{36715EF1-48EA-45EE-9181-9157685E6A76}" type="presOf" srcId="{1766F68E-C3F7-4FD4-8A64-CF25A3CA91B5}" destId="{78DE27FB-E3E6-44EA-ADFD-EAD8D764B5B2}" srcOrd="0" destOrd="2" presId="urn:microsoft.com/office/officeart/2005/8/layout/vList2"/>
    <dgm:cxn modelId="{652FBCE4-4878-4851-B52D-C776B3656859}" srcId="{63D97F8E-7B56-49B7-B710-2891C7EC6614}" destId="{0617695F-801A-49DF-A507-AD9BBB9F811B}" srcOrd="1" destOrd="0" parTransId="{CA85A1E3-3CD9-4CB4-9730-9B85414A942A}" sibTransId="{C8BB189F-3918-40C0-A00D-DD8927385BE7}"/>
    <dgm:cxn modelId="{625D08A1-ED68-469E-9EFE-DB9C0B473131}" srcId="{6EFEF4B3-2AA8-4D4D-B627-F388C363BCFC}" destId="{1766F68E-C3F7-4FD4-8A64-CF25A3CA91B5}" srcOrd="2" destOrd="0" parTransId="{022F1942-1553-4EAD-9362-64821A454C6F}" sibTransId="{CDA6EDD8-E4A4-4AF2-8B3A-14D2F9373ACD}"/>
    <dgm:cxn modelId="{7AF7C097-966E-4BE9-BDE3-04B145F9AE50}" srcId="{63D97F8E-7B56-49B7-B710-2891C7EC6614}" destId="{6EFEF4B3-2AA8-4D4D-B627-F388C363BCFC}" srcOrd="0" destOrd="0" parTransId="{4FB295EC-BCDC-45BA-A41C-72488ED26808}" sibTransId="{113C8B38-A5BF-40CA-9910-2C826D7A16B4}"/>
    <dgm:cxn modelId="{639D5906-1BD5-4BAA-BEDA-2D12C239126B}" type="presOf" srcId="{3C4D3A5C-927F-42FF-BBCA-99CF39491A12}" destId="{A4B0FCA7-60CB-4DD9-98DA-D4D7C15C4E76}" srcOrd="0" destOrd="0" presId="urn:microsoft.com/office/officeart/2005/8/layout/vList2"/>
    <dgm:cxn modelId="{FF5DF1AE-D842-45E7-99AF-ECFC74BC583B}" srcId="{0617695F-801A-49DF-A507-AD9BBB9F811B}" destId="{6B17F60C-BAA2-4773-B0C6-634355C56D80}" srcOrd="1" destOrd="0" parTransId="{2CCCE940-E6D2-4E88-BE8E-17A28FC4AB3C}" sibTransId="{2B9925E6-01B6-4626-AA53-288039C3A7E6}"/>
    <dgm:cxn modelId="{DDB0104F-BDD0-4E0E-8332-4DDF4B680BB9}" type="presOf" srcId="{0617695F-801A-49DF-A507-AD9BBB9F811B}" destId="{E9319921-CE68-4141-B353-E8347DC049D5}" srcOrd="0" destOrd="0" presId="urn:microsoft.com/office/officeart/2005/8/layout/vList2"/>
    <dgm:cxn modelId="{34909B34-26CE-4FE0-9C99-07ED4EE2D8F6}" type="presOf" srcId="{6B17F60C-BAA2-4773-B0C6-634355C56D80}" destId="{A4B0FCA7-60CB-4DD9-98DA-D4D7C15C4E76}" srcOrd="0" destOrd="1" presId="urn:microsoft.com/office/officeart/2005/8/layout/vList2"/>
    <dgm:cxn modelId="{4544D693-6471-4B2F-AEC8-4B6FB9305609}" type="presOf" srcId="{63D97F8E-7B56-49B7-B710-2891C7EC6614}" destId="{7F5CDCBC-3BE1-4DC2-A5DC-0BBD7A9002C5}" srcOrd="0" destOrd="0" presId="urn:microsoft.com/office/officeart/2005/8/layout/vList2"/>
    <dgm:cxn modelId="{6D6D7741-22C9-4A93-868C-588A6EE64325}" srcId="{6EFEF4B3-2AA8-4D4D-B627-F388C363BCFC}" destId="{7638B184-E041-469F-9DEB-AA48DEF16699}" srcOrd="0" destOrd="0" parTransId="{44846041-113A-489E-97CB-E5E05E54FDE2}" sibTransId="{662322F8-2EF5-4C02-86F4-E8130AE55698}"/>
    <dgm:cxn modelId="{2F242D97-7971-4757-9905-958A0BF27DEF}" type="presParOf" srcId="{7F5CDCBC-3BE1-4DC2-A5DC-0BBD7A9002C5}" destId="{677D4BFB-B38F-4ADC-B3C1-806DB482FCC5}" srcOrd="0" destOrd="0" presId="urn:microsoft.com/office/officeart/2005/8/layout/vList2"/>
    <dgm:cxn modelId="{4383208B-8A81-4865-9CD6-2006C9A6B9FA}" type="presParOf" srcId="{7F5CDCBC-3BE1-4DC2-A5DC-0BBD7A9002C5}" destId="{78DE27FB-E3E6-44EA-ADFD-EAD8D764B5B2}" srcOrd="1" destOrd="0" presId="urn:microsoft.com/office/officeart/2005/8/layout/vList2"/>
    <dgm:cxn modelId="{D7BB85D1-E6AD-4EAB-ACF6-522E2ED0C32C}" type="presParOf" srcId="{7F5CDCBC-3BE1-4DC2-A5DC-0BBD7A9002C5}" destId="{E9319921-CE68-4141-B353-E8347DC049D5}" srcOrd="2" destOrd="0" presId="urn:microsoft.com/office/officeart/2005/8/layout/vList2"/>
    <dgm:cxn modelId="{3882BEFC-6730-4487-A9BD-0278361E05FF}" type="presParOf" srcId="{7F5CDCBC-3BE1-4DC2-A5DC-0BBD7A9002C5}" destId="{A4B0FCA7-60CB-4DD9-98DA-D4D7C15C4E76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9330855-C71B-422F-AB01-515B9595C89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509670-AF8A-4CEF-8333-6F2EF5E3DD8A}">
      <dgm:prSet phldrT="[Текст]" custT="1"/>
      <dgm:spPr>
        <a:solidFill>
          <a:schemeClr val="accent1"/>
        </a:solidFill>
      </dgm:spPr>
      <dgm:t>
        <a:bodyPr/>
        <a:lstStyle/>
        <a:p>
          <a:pPr>
            <a:lnSpc>
              <a:spcPct val="100000"/>
            </a:lnSpc>
          </a:pPr>
          <a:r>
            <a:rPr kumimoji="0" lang="ru-RU" sz="15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Верхний</a:t>
          </a:r>
          <a:r>
            <a:rPr kumimoji="0" lang="ru-RU" sz="1500" b="0" i="0" u="none" strike="noStrike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 предел муниципального долга 0 </a:t>
          </a:r>
          <a:r>
            <a:rPr lang="ru-RU" sz="1500" dirty="0">
              <a:solidFill>
                <a:schemeClr val="tx1"/>
              </a:solidFill>
              <a:latin typeface="+mn-lt"/>
            </a:rPr>
            <a:t>тыс. рублей на 01.01.2024</a:t>
          </a:r>
        </a:p>
        <a:p>
          <a:pPr>
            <a:lnSpc>
              <a:spcPct val="100000"/>
            </a:lnSpc>
          </a:pPr>
          <a:r>
            <a:rPr kumimoji="0" lang="ru-RU" sz="15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dirty="0">
              <a:solidFill>
                <a:schemeClr val="tx1"/>
              </a:solidFill>
              <a:latin typeface="+mn-lt"/>
            </a:rPr>
            <a:t>Кредиты кредитных организаций 5000 </a:t>
          </a:r>
          <a:r>
            <a:rPr lang="ru-RU" sz="1500" dirty="0" err="1">
              <a:solidFill>
                <a:schemeClr val="tx1"/>
              </a:solidFill>
              <a:latin typeface="+mn-lt"/>
            </a:rPr>
            <a:t>тыс.рублей</a:t>
          </a:r>
          <a:endParaRPr lang="ru-RU" sz="1500" dirty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</a:pPr>
          <a:r>
            <a:rPr kumimoji="0" lang="ru-RU" sz="15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dirty="0">
              <a:solidFill>
                <a:schemeClr val="tx1"/>
              </a:solidFill>
              <a:latin typeface="+mn-lt"/>
            </a:rPr>
            <a:t>Кредиты предоставляемые бюджетам муниципальных образований Кировской области из областного бюджета на покрытие временных кассовых разрывов 3000 </a:t>
          </a:r>
          <a:r>
            <a:rPr lang="ru-RU" sz="1500" dirty="0" err="1">
              <a:solidFill>
                <a:schemeClr val="tx1"/>
              </a:solidFill>
              <a:latin typeface="+mn-lt"/>
            </a:rPr>
            <a:t>тыс.рублей</a:t>
          </a:r>
          <a:endParaRPr lang="ru-RU" sz="1500" dirty="0">
            <a:solidFill>
              <a:schemeClr val="tx1"/>
            </a:solidFill>
            <a:latin typeface="+mn-lt"/>
          </a:endParaRPr>
        </a:p>
      </dgm:t>
    </dgm:pt>
    <dgm:pt modelId="{1FD01D92-DB1F-4B20-A919-9EE04F066828}" type="parTrans" cxnId="{660D658D-7601-4A56-8A9C-5892A56EFAD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B8DF3CF-D530-477B-A0B5-C06207060A4E}" type="sibTrans" cxnId="{660D658D-7601-4A56-8A9C-5892A56EFAD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501A9C5-C7D7-4C4D-89DB-B6F8969C3F44}">
      <dgm:prSet phldrT="[Текст]" custT="1"/>
      <dgm:spPr>
        <a:solidFill>
          <a:schemeClr val="accent1"/>
        </a:solidFill>
      </dgm:spPr>
      <dgm:t>
        <a:bodyPr/>
        <a:lstStyle/>
        <a:p>
          <a:pPr>
            <a:lnSpc>
              <a:spcPct val="100000"/>
            </a:lnSpc>
          </a:pPr>
          <a:r>
            <a:rPr kumimoji="0" lang="ru-RU" sz="17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dirty="0">
              <a:solidFill>
                <a:schemeClr val="tx1"/>
              </a:solidFill>
              <a:latin typeface="+mn-lt"/>
            </a:rPr>
            <a:t>Верхний предел муниципального долга 0 тыс. рублей на 01.01.2025</a:t>
          </a:r>
        </a:p>
        <a:p>
          <a:pPr>
            <a:lnSpc>
              <a:spcPct val="100000"/>
            </a:lnSpc>
          </a:pPr>
          <a:r>
            <a:rPr kumimoji="0" lang="ru-RU" sz="15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dirty="0">
              <a:solidFill>
                <a:schemeClr val="tx1"/>
              </a:solidFill>
              <a:latin typeface="+mn-lt"/>
            </a:rPr>
            <a:t>Кредиты кредитных организаций 3000 </a:t>
          </a:r>
          <a:r>
            <a:rPr lang="ru-RU" sz="1500" dirty="0" err="1">
              <a:solidFill>
                <a:schemeClr val="tx1"/>
              </a:solidFill>
              <a:latin typeface="+mn-lt"/>
            </a:rPr>
            <a:t>тыс.рублей</a:t>
          </a:r>
          <a:endParaRPr lang="ru-RU" sz="1500" dirty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</a:pPr>
          <a:r>
            <a:rPr kumimoji="0" lang="ru-RU" sz="15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dirty="0">
              <a:solidFill>
                <a:schemeClr val="tx1"/>
              </a:solidFill>
              <a:latin typeface="+mn-lt"/>
            </a:rPr>
            <a:t>Кредиты предоставляемые бюджетам муниципальных образований Кировской области из областного бюджета на покрытие временных кассовых разрывов 3000 </a:t>
          </a:r>
          <a:r>
            <a:rPr lang="ru-RU" sz="1500" dirty="0" err="1">
              <a:solidFill>
                <a:schemeClr val="tx1"/>
              </a:solidFill>
              <a:latin typeface="+mn-lt"/>
            </a:rPr>
            <a:t>тыс.рублей</a:t>
          </a:r>
          <a:endParaRPr lang="ru-RU" sz="1500" dirty="0">
            <a:solidFill>
              <a:schemeClr val="tx1"/>
            </a:solidFill>
            <a:latin typeface="+mn-lt"/>
          </a:endParaRPr>
        </a:p>
      </dgm:t>
    </dgm:pt>
    <dgm:pt modelId="{C12D24BE-DBD1-4244-8C33-30F57756C587}" type="parTrans" cxnId="{A96EF31C-4AAB-4E98-BC3B-517F586B31F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13C91C0-F259-4E8E-999A-7ABDA4DD42AF}" type="sibTrans" cxnId="{A96EF31C-4AAB-4E98-BC3B-517F586B31F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28CE46A-F75E-4E26-B68D-1CFBF5069A8F}">
      <dgm:prSet phldrT="[Текст]" custT="1"/>
      <dgm:spPr>
        <a:solidFill>
          <a:schemeClr val="accent1"/>
        </a:solidFill>
      </dgm:spPr>
      <dgm:t>
        <a:bodyPr/>
        <a:lstStyle/>
        <a:p>
          <a:pPr>
            <a:lnSpc>
              <a:spcPct val="100000"/>
            </a:lnSpc>
          </a:pPr>
          <a:r>
            <a:rPr kumimoji="0" lang="ru-RU" sz="17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dirty="0">
              <a:solidFill>
                <a:schemeClr val="tx1"/>
              </a:solidFill>
              <a:latin typeface="+mn-lt"/>
            </a:rPr>
            <a:t>Верхний предел муниципального долга 0 тыс. рублей на 01.01.2026</a:t>
          </a:r>
        </a:p>
        <a:p>
          <a:pPr>
            <a:lnSpc>
              <a:spcPct val="100000"/>
            </a:lnSpc>
          </a:pPr>
          <a:r>
            <a:rPr kumimoji="0" lang="ru-RU" sz="15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dirty="0">
              <a:solidFill>
                <a:schemeClr val="tx1"/>
              </a:solidFill>
              <a:latin typeface="+mn-lt"/>
            </a:rPr>
            <a:t>Кредиты кредитных организаций 2000 </a:t>
          </a:r>
          <a:r>
            <a:rPr lang="ru-RU" sz="1500" dirty="0" err="1">
              <a:solidFill>
                <a:schemeClr val="tx1"/>
              </a:solidFill>
              <a:latin typeface="+mn-lt"/>
            </a:rPr>
            <a:t>тыс.рублей</a:t>
          </a:r>
          <a:endParaRPr lang="ru-RU" sz="1500" dirty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</a:pPr>
          <a:r>
            <a:rPr kumimoji="0" lang="ru-RU" sz="15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dirty="0">
              <a:solidFill>
                <a:schemeClr val="tx1"/>
              </a:solidFill>
              <a:latin typeface="+mn-lt"/>
            </a:rPr>
            <a:t>Кредиты предоставляемые бюджетам муниципальных образований Кировской области из областного бюджета на покрытие временных кассовых разрывов 3000 </a:t>
          </a:r>
          <a:r>
            <a:rPr lang="ru-RU" sz="1500" dirty="0" err="1">
              <a:solidFill>
                <a:schemeClr val="tx1"/>
              </a:solidFill>
              <a:latin typeface="+mn-lt"/>
            </a:rPr>
            <a:t>тыс.рублей</a:t>
          </a:r>
          <a:endParaRPr lang="ru-RU" sz="1500" dirty="0">
            <a:solidFill>
              <a:schemeClr val="tx1"/>
            </a:solidFill>
            <a:latin typeface="+mn-lt"/>
          </a:endParaRPr>
        </a:p>
      </dgm:t>
    </dgm:pt>
    <dgm:pt modelId="{AB3C21B5-700C-4C75-8C95-8748D72A5A59}" type="parTrans" cxnId="{438FBE4F-072F-4860-8F0C-4EC024042FE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7C405E3-BAFC-4082-90D1-A8C6A1C920D0}" type="sibTrans" cxnId="{438FBE4F-072F-4860-8F0C-4EC024042FE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5E59FA3-F4B6-406D-9CFC-F6D231D60263}" type="pres">
      <dgm:prSet presAssocID="{59330855-C71B-422F-AB01-515B9595C89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326C8CC-993B-477B-8745-90BE7F876640}" type="pres">
      <dgm:prSet presAssocID="{59330855-C71B-422F-AB01-515B9595C893}" presName="Name1" presStyleCnt="0"/>
      <dgm:spPr/>
    </dgm:pt>
    <dgm:pt modelId="{E7FEFCA9-7C14-4AFD-B975-DE03FDB712C6}" type="pres">
      <dgm:prSet presAssocID="{59330855-C71B-422F-AB01-515B9595C893}" presName="cycle" presStyleCnt="0"/>
      <dgm:spPr/>
    </dgm:pt>
    <dgm:pt modelId="{0095945B-E815-4C80-83ED-D55FA562EDFB}" type="pres">
      <dgm:prSet presAssocID="{59330855-C71B-422F-AB01-515B9595C893}" presName="srcNode" presStyleLbl="node1" presStyleIdx="0" presStyleCnt="3"/>
      <dgm:spPr/>
    </dgm:pt>
    <dgm:pt modelId="{0F2D9A4A-E26B-4648-8210-3908192E4404}" type="pres">
      <dgm:prSet presAssocID="{59330855-C71B-422F-AB01-515B9595C893}" presName="conn" presStyleLbl="parChTrans1D2" presStyleIdx="0" presStyleCnt="1"/>
      <dgm:spPr/>
      <dgm:t>
        <a:bodyPr/>
        <a:lstStyle/>
        <a:p>
          <a:endParaRPr lang="ru-RU"/>
        </a:p>
      </dgm:t>
    </dgm:pt>
    <dgm:pt modelId="{6175C8A3-612D-4E10-94AD-B1A4A96E52C0}" type="pres">
      <dgm:prSet presAssocID="{59330855-C71B-422F-AB01-515B9595C893}" presName="extraNode" presStyleLbl="node1" presStyleIdx="0" presStyleCnt="3"/>
      <dgm:spPr/>
    </dgm:pt>
    <dgm:pt modelId="{A47A8785-2713-486E-8B7C-4CD0F896D27B}" type="pres">
      <dgm:prSet presAssocID="{59330855-C71B-422F-AB01-515B9595C893}" presName="dstNode" presStyleLbl="node1" presStyleIdx="0" presStyleCnt="3"/>
      <dgm:spPr/>
    </dgm:pt>
    <dgm:pt modelId="{693DC3E0-2B46-43F6-90CA-23B85B6BF3BE}" type="pres">
      <dgm:prSet presAssocID="{26509670-AF8A-4CEF-8333-6F2EF5E3DD8A}" presName="text_1" presStyleLbl="node1" presStyleIdx="0" presStyleCnt="3" custScaleY="133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442B3-0198-47DA-AA45-95B2B5A452E4}" type="pres">
      <dgm:prSet presAssocID="{26509670-AF8A-4CEF-8333-6F2EF5E3DD8A}" presName="accent_1" presStyleCnt="0"/>
      <dgm:spPr/>
    </dgm:pt>
    <dgm:pt modelId="{57853F0A-58A6-4313-8531-29E76CAECB83}" type="pres">
      <dgm:prSet presAssocID="{26509670-AF8A-4CEF-8333-6F2EF5E3DD8A}" presName="accentRepeatNode" presStyleLbl="solidFgAcc1" presStyleIdx="0" presStyleCnt="3"/>
      <dgm:spPr>
        <a:ln>
          <a:solidFill>
            <a:schemeClr val="accent1"/>
          </a:solidFill>
        </a:ln>
      </dgm:spPr>
    </dgm:pt>
    <dgm:pt modelId="{D1247D46-C1A0-4725-A5F8-EB3B8B4EE764}" type="pres">
      <dgm:prSet presAssocID="{B501A9C5-C7D7-4C4D-89DB-B6F8969C3F44}" presName="text_2" presStyleLbl="node1" presStyleIdx="1" presStyleCnt="3" custScaleY="152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D15C8-7E87-4F1E-986D-6DCDDE447933}" type="pres">
      <dgm:prSet presAssocID="{B501A9C5-C7D7-4C4D-89DB-B6F8969C3F44}" presName="accent_2" presStyleCnt="0"/>
      <dgm:spPr/>
    </dgm:pt>
    <dgm:pt modelId="{202E7688-1F94-44CC-9719-3A2887AE021A}" type="pres">
      <dgm:prSet presAssocID="{B501A9C5-C7D7-4C4D-89DB-B6F8969C3F44}" presName="accentRepeatNode" presStyleLbl="solidFgAcc1" presStyleIdx="1" presStyleCnt="3"/>
      <dgm:spPr>
        <a:ln>
          <a:solidFill>
            <a:schemeClr val="accent1"/>
          </a:solidFill>
        </a:ln>
      </dgm:spPr>
    </dgm:pt>
    <dgm:pt modelId="{980F802C-E165-459E-AA67-76AFD87D2569}" type="pres">
      <dgm:prSet presAssocID="{228CE46A-F75E-4E26-B68D-1CFBF5069A8F}" presName="text_3" presStyleLbl="node1" presStyleIdx="2" presStyleCnt="3" custScaleY="133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1A76B-AB34-4198-9CB9-CB8647CB692B}" type="pres">
      <dgm:prSet presAssocID="{228CE46A-F75E-4E26-B68D-1CFBF5069A8F}" presName="accent_3" presStyleCnt="0"/>
      <dgm:spPr/>
    </dgm:pt>
    <dgm:pt modelId="{9F7C48DB-2ABE-4C07-BA7B-8D42305E468C}" type="pres">
      <dgm:prSet presAssocID="{228CE46A-F75E-4E26-B68D-1CFBF5069A8F}" presName="accentRepeatNode" presStyleLbl="solidFgAcc1" presStyleIdx="2" presStyleCnt="3"/>
      <dgm:spPr>
        <a:ln>
          <a:solidFill>
            <a:schemeClr val="accent1"/>
          </a:solidFill>
        </a:ln>
      </dgm:spPr>
    </dgm:pt>
  </dgm:ptLst>
  <dgm:cxnLst>
    <dgm:cxn modelId="{660D658D-7601-4A56-8A9C-5892A56EFAD6}" srcId="{59330855-C71B-422F-AB01-515B9595C893}" destId="{26509670-AF8A-4CEF-8333-6F2EF5E3DD8A}" srcOrd="0" destOrd="0" parTransId="{1FD01D92-DB1F-4B20-A919-9EE04F066828}" sibTransId="{4B8DF3CF-D530-477B-A0B5-C06207060A4E}"/>
    <dgm:cxn modelId="{92BBDDB5-C047-42A2-ACD0-1D0FF5EB6AE1}" type="presOf" srcId="{26509670-AF8A-4CEF-8333-6F2EF5E3DD8A}" destId="{693DC3E0-2B46-43F6-90CA-23B85B6BF3BE}" srcOrd="0" destOrd="0" presId="urn:microsoft.com/office/officeart/2008/layout/VerticalCurvedList"/>
    <dgm:cxn modelId="{A96EF31C-4AAB-4E98-BC3B-517F586B31FC}" srcId="{59330855-C71B-422F-AB01-515B9595C893}" destId="{B501A9C5-C7D7-4C4D-89DB-B6F8969C3F44}" srcOrd="1" destOrd="0" parTransId="{C12D24BE-DBD1-4244-8C33-30F57756C587}" sibTransId="{A13C91C0-F259-4E8E-999A-7ABDA4DD42AF}"/>
    <dgm:cxn modelId="{2E8C9B0F-090B-4B75-9FA5-CFD7EED593BD}" type="presOf" srcId="{228CE46A-F75E-4E26-B68D-1CFBF5069A8F}" destId="{980F802C-E165-459E-AA67-76AFD87D2569}" srcOrd="0" destOrd="0" presId="urn:microsoft.com/office/officeart/2008/layout/VerticalCurvedList"/>
    <dgm:cxn modelId="{774069D4-AA68-4228-9498-30FC810528C8}" type="presOf" srcId="{59330855-C71B-422F-AB01-515B9595C893}" destId="{E5E59FA3-F4B6-406D-9CFC-F6D231D60263}" srcOrd="0" destOrd="0" presId="urn:microsoft.com/office/officeart/2008/layout/VerticalCurvedList"/>
    <dgm:cxn modelId="{44321A15-9A30-400E-AAFD-E393FC8FB705}" type="presOf" srcId="{4B8DF3CF-D530-477B-A0B5-C06207060A4E}" destId="{0F2D9A4A-E26B-4648-8210-3908192E4404}" srcOrd="0" destOrd="0" presId="urn:microsoft.com/office/officeart/2008/layout/VerticalCurvedList"/>
    <dgm:cxn modelId="{0EBB89EC-0F57-4B45-8239-197D3FF0D486}" type="presOf" srcId="{B501A9C5-C7D7-4C4D-89DB-B6F8969C3F44}" destId="{D1247D46-C1A0-4725-A5F8-EB3B8B4EE764}" srcOrd="0" destOrd="0" presId="urn:microsoft.com/office/officeart/2008/layout/VerticalCurvedList"/>
    <dgm:cxn modelId="{438FBE4F-072F-4860-8F0C-4EC024042FEE}" srcId="{59330855-C71B-422F-AB01-515B9595C893}" destId="{228CE46A-F75E-4E26-B68D-1CFBF5069A8F}" srcOrd="2" destOrd="0" parTransId="{AB3C21B5-700C-4C75-8C95-8748D72A5A59}" sibTransId="{A7C405E3-BAFC-4082-90D1-A8C6A1C920D0}"/>
    <dgm:cxn modelId="{71E60EDD-F9BE-4EDF-B742-ED23DD469454}" type="presParOf" srcId="{E5E59FA3-F4B6-406D-9CFC-F6D231D60263}" destId="{F326C8CC-993B-477B-8745-90BE7F876640}" srcOrd="0" destOrd="0" presId="urn:microsoft.com/office/officeart/2008/layout/VerticalCurvedList"/>
    <dgm:cxn modelId="{CA2642CF-CF6F-40F4-AA0C-500F598B8410}" type="presParOf" srcId="{F326C8CC-993B-477B-8745-90BE7F876640}" destId="{E7FEFCA9-7C14-4AFD-B975-DE03FDB712C6}" srcOrd="0" destOrd="0" presId="urn:microsoft.com/office/officeart/2008/layout/VerticalCurvedList"/>
    <dgm:cxn modelId="{EADD0186-0ED3-4E34-A25A-DA4539B609AB}" type="presParOf" srcId="{E7FEFCA9-7C14-4AFD-B975-DE03FDB712C6}" destId="{0095945B-E815-4C80-83ED-D55FA562EDFB}" srcOrd="0" destOrd="0" presId="urn:microsoft.com/office/officeart/2008/layout/VerticalCurvedList"/>
    <dgm:cxn modelId="{8E4804FA-08C2-43A6-81E3-752310756FCF}" type="presParOf" srcId="{E7FEFCA9-7C14-4AFD-B975-DE03FDB712C6}" destId="{0F2D9A4A-E26B-4648-8210-3908192E4404}" srcOrd="1" destOrd="0" presId="urn:microsoft.com/office/officeart/2008/layout/VerticalCurvedList"/>
    <dgm:cxn modelId="{A9D3A96D-F318-4B19-8D08-F0C2CA06E97D}" type="presParOf" srcId="{E7FEFCA9-7C14-4AFD-B975-DE03FDB712C6}" destId="{6175C8A3-612D-4E10-94AD-B1A4A96E52C0}" srcOrd="2" destOrd="0" presId="urn:microsoft.com/office/officeart/2008/layout/VerticalCurvedList"/>
    <dgm:cxn modelId="{83D3CE50-3B2E-45E1-81EC-F50192DBDB95}" type="presParOf" srcId="{E7FEFCA9-7C14-4AFD-B975-DE03FDB712C6}" destId="{A47A8785-2713-486E-8B7C-4CD0F896D27B}" srcOrd="3" destOrd="0" presId="urn:microsoft.com/office/officeart/2008/layout/VerticalCurvedList"/>
    <dgm:cxn modelId="{A249E99A-F323-46A6-9BC7-052AC29CB62A}" type="presParOf" srcId="{F326C8CC-993B-477B-8745-90BE7F876640}" destId="{693DC3E0-2B46-43F6-90CA-23B85B6BF3BE}" srcOrd="1" destOrd="0" presId="urn:microsoft.com/office/officeart/2008/layout/VerticalCurvedList"/>
    <dgm:cxn modelId="{0CAE5D8C-C033-4D74-8748-B3BC5B7FA961}" type="presParOf" srcId="{F326C8CC-993B-477B-8745-90BE7F876640}" destId="{CF3442B3-0198-47DA-AA45-95B2B5A452E4}" srcOrd="2" destOrd="0" presId="urn:microsoft.com/office/officeart/2008/layout/VerticalCurvedList"/>
    <dgm:cxn modelId="{2D88582C-960D-49F8-8873-EBF707EC0B7E}" type="presParOf" srcId="{CF3442B3-0198-47DA-AA45-95B2B5A452E4}" destId="{57853F0A-58A6-4313-8531-29E76CAECB83}" srcOrd="0" destOrd="0" presId="urn:microsoft.com/office/officeart/2008/layout/VerticalCurvedList"/>
    <dgm:cxn modelId="{FF3674E5-E376-4458-93D1-0E887047C1E5}" type="presParOf" srcId="{F326C8CC-993B-477B-8745-90BE7F876640}" destId="{D1247D46-C1A0-4725-A5F8-EB3B8B4EE764}" srcOrd="3" destOrd="0" presId="urn:microsoft.com/office/officeart/2008/layout/VerticalCurvedList"/>
    <dgm:cxn modelId="{AA61FFB8-6E59-47C7-A749-8A967D1FE24E}" type="presParOf" srcId="{F326C8CC-993B-477B-8745-90BE7F876640}" destId="{226D15C8-7E87-4F1E-986D-6DCDDE447933}" srcOrd="4" destOrd="0" presId="urn:microsoft.com/office/officeart/2008/layout/VerticalCurvedList"/>
    <dgm:cxn modelId="{3EED3A88-2FC2-44BD-809C-46F8AF5548B3}" type="presParOf" srcId="{226D15C8-7E87-4F1E-986D-6DCDDE447933}" destId="{202E7688-1F94-44CC-9719-3A2887AE021A}" srcOrd="0" destOrd="0" presId="urn:microsoft.com/office/officeart/2008/layout/VerticalCurvedList"/>
    <dgm:cxn modelId="{05117455-6304-40E4-BF73-7EAE757F224C}" type="presParOf" srcId="{F326C8CC-993B-477B-8745-90BE7F876640}" destId="{980F802C-E165-459E-AA67-76AFD87D2569}" srcOrd="5" destOrd="0" presId="urn:microsoft.com/office/officeart/2008/layout/VerticalCurvedList"/>
    <dgm:cxn modelId="{7E8E68FA-9647-44DA-9586-F1C0574FC55C}" type="presParOf" srcId="{F326C8CC-993B-477B-8745-90BE7F876640}" destId="{1561A76B-AB34-4198-9CB9-CB8647CB692B}" srcOrd="6" destOrd="0" presId="urn:microsoft.com/office/officeart/2008/layout/VerticalCurvedList"/>
    <dgm:cxn modelId="{541A8A9A-1F15-4866-874D-6F74DF8F6179}" type="presParOf" srcId="{1561A76B-AB34-4198-9CB9-CB8647CB692B}" destId="{9F7C48DB-2ABE-4C07-BA7B-8D42305E468C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F295E6-92C4-497A-B658-1393789728B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ED109E-B534-49A3-B204-E75E4AB48A57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Доходы, облагаемые НДФЛ</a:t>
          </a:r>
        </a:p>
      </dgm:t>
    </dgm:pt>
    <dgm:pt modelId="{134D78FE-3D9B-4EDB-9C2A-204C490224D3}" type="parTrans" cxnId="{7B6118E8-0B69-42B2-9EFD-7DE42E150E06}">
      <dgm:prSet/>
      <dgm:spPr/>
      <dgm:t>
        <a:bodyPr/>
        <a:lstStyle/>
        <a:p>
          <a:endParaRPr lang="ru-RU"/>
        </a:p>
      </dgm:t>
    </dgm:pt>
    <dgm:pt modelId="{933D4521-20DF-4717-A7FC-98B233D29ACA}" type="sibTrans" cxnId="{7B6118E8-0B69-42B2-9EFD-7DE42E150E06}">
      <dgm:prSet/>
      <dgm:spPr/>
      <dgm:t>
        <a:bodyPr/>
        <a:lstStyle/>
        <a:p>
          <a:endParaRPr lang="ru-RU"/>
        </a:p>
      </dgm:t>
    </dgm:pt>
    <dgm:pt modelId="{A4B4DCB9-F192-4885-8E5C-145FCE7FCF5C}">
      <dgm:prSet phldrT="[Текст]"/>
      <dgm:spPr/>
      <dgm:t>
        <a:bodyPr/>
        <a:lstStyle/>
        <a:p>
          <a:pPr>
            <a:buFont typeface="Arial" pitchFamily="34" charset="0"/>
            <a:buChar char="•"/>
          </a:pPr>
          <a:r>
            <a:rPr lang="ru-RU" dirty="0"/>
            <a:t>Вознаграждение за выполнение трудовых или иных обязанностей;</a:t>
          </a:r>
        </a:p>
      </dgm:t>
    </dgm:pt>
    <dgm:pt modelId="{CBC64FC5-88C8-4206-8E1F-C5FDFF552A60}" type="parTrans" cxnId="{1207ADCF-63A3-4062-910D-4C00BCD60FEC}">
      <dgm:prSet/>
      <dgm:spPr/>
      <dgm:t>
        <a:bodyPr/>
        <a:lstStyle/>
        <a:p>
          <a:endParaRPr lang="ru-RU"/>
        </a:p>
      </dgm:t>
    </dgm:pt>
    <dgm:pt modelId="{F799C11B-D0C5-41AD-B2E0-F178BE00A266}" type="sibTrans" cxnId="{1207ADCF-63A3-4062-910D-4C00BCD60FEC}">
      <dgm:prSet/>
      <dgm:spPr/>
      <dgm:t>
        <a:bodyPr/>
        <a:lstStyle/>
        <a:p>
          <a:endParaRPr lang="ru-RU"/>
        </a:p>
      </dgm:t>
    </dgm:pt>
    <dgm:pt modelId="{26742C53-EC5D-4723-850B-59547F5A5BBF}">
      <dgm:prSet phldrT="[Текст]"/>
      <dgm:spPr/>
      <dgm:t>
        <a:bodyPr/>
        <a:lstStyle/>
        <a:p>
          <a:pPr>
            <a:buFont typeface="Arial" pitchFamily="34" charset="0"/>
            <a:buChar char="•"/>
          </a:pPr>
          <a:r>
            <a:rPr lang="ru-RU" dirty="0"/>
            <a:t>От продажи имущества, находившегося в собственности менее 3 лет;</a:t>
          </a:r>
        </a:p>
      </dgm:t>
    </dgm:pt>
    <dgm:pt modelId="{8C69A741-E597-4873-8250-DED0652FBB4C}" type="parTrans" cxnId="{099FBE22-1D36-4A30-95B9-197F09EAFE93}">
      <dgm:prSet/>
      <dgm:spPr/>
      <dgm:t>
        <a:bodyPr/>
        <a:lstStyle/>
        <a:p>
          <a:endParaRPr lang="ru-RU"/>
        </a:p>
      </dgm:t>
    </dgm:pt>
    <dgm:pt modelId="{8B3BCDE7-12FC-446D-A4A3-951B98EFD1D2}" type="sibTrans" cxnId="{099FBE22-1D36-4A30-95B9-197F09EAFE93}">
      <dgm:prSet/>
      <dgm:spPr/>
      <dgm:t>
        <a:bodyPr/>
        <a:lstStyle/>
        <a:p>
          <a:endParaRPr lang="ru-RU"/>
        </a:p>
      </dgm:t>
    </dgm:pt>
    <dgm:pt modelId="{0D472F78-4995-4618-95B3-48862117956B}">
      <dgm:prSet phldrT="[Текст]"/>
      <dgm:spPr/>
      <dgm:t>
        <a:bodyPr/>
        <a:lstStyle/>
        <a:p>
          <a:pPr>
            <a:buFont typeface="Arial" pitchFamily="34" charset="0"/>
            <a:buChar char="•"/>
          </a:pPr>
          <a:r>
            <a:rPr lang="ru-RU" dirty="0"/>
            <a:t>От сдачи имущества в аренду;</a:t>
          </a:r>
        </a:p>
      </dgm:t>
    </dgm:pt>
    <dgm:pt modelId="{ECCE1EB2-6E2D-462F-A8E2-9653826F9F49}" type="parTrans" cxnId="{FAC737D0-4C30-41C0-A760-4BCB92D3BF37}">
      <dgm:prSet/>
      <dgm:spPr/>
      <dgm:t>
        <a:bodyPr/>
        <a:lstStyle/>
        <a:p>
          <a:endParaRPr lang="ru-RU"/>
        </a:p>
      </dgm:t>
    </dgm:pt>
    <dgm:pt modelId="{74E64716-8D66-4254-A347-1D81F55E2DC7}" type="sibTrans" cxnId="{FAC737D0-4C30-41C0-A760-4BCB92D3BF37}">
      <dgm:prSet/>
      <dgm:spPr/>
      <dgm:t>
        <a:bodyPr/>
        <a:lstStyle/>
        <a:p>
          <a:endParaRPr lang="ru-RU"/>
        </a:p>
      </dgm:t>
    </dgm:pt>
    <dgm:pt modelId="{C566833C-6D6D-4399-9AB1-D2BE61F87284}">
      <dgm:prSet phldrT="[Текст]"/>
      <dgm:spPr/>
      <dgm:t>
        <a:bodyPr/>
        <a:lstStyle/>
        <a:p>
          <a:pPr>
            <a:buFont typeface="Arial" pitchFamily="34" charset="0"/>
            <a:buChar char="•"/>
          </a:pPr>
          <a:r>
            <a:rPr lang="ru-RU" dirty="0"/>
            <a:t>Доходы в виде разного рода выигрышей;</a:t>
          </a:r>
        </a:p>
      </dgm:t>
    </dgm:pt>
    <dgm:pt modelId="{F34D2597-6D20-493C-AA95-67517EF77D08}" type="parTrans" cxnId="{785CA820-7B30-4038-A164-D18898D12225}">
      <dgm:prSet/>
      <dgm:spPr/>
      <dgm:t>
        <a:bodyPr/>
        <a:lstStyle/>
        <a:p>
          <a:endParaRPr lang="ru-RU"/>
        </a:p>
      </dgm:t>
    </dgm:pt>
    <dgm:pt modelId="{6022F97E-9C93-486A-9EA0-07894A783B8F}" type="sibTrans" cxnId="{785CA820-7B30-4038-A164-D18898D12225}">
      <dgm:prSet/>
      <dgm:spPr/>
      <dgm:t>
        <a:bodyPr/>
        <a:lstStyle/>
        <a:p>
          <a:endParaRPr lang="ru-RU"/>
        </a:p>
      </dgm:t>
    </dgm:pt>
    <dgm:pt modelId="{40215D92-93BE-4D6A-86FA-FB39EEDFBC71}">
      <dgm:prSet phldrT="[Текст]"/>
      <dgm:spPr/>
      <dgm:t>
        <a:bodyPr/>
        <a:lstStyle/>
        <a:p>
          <a:pPr>
            <a:buFont typeface="Arial" pitchFamily="34" charset="0"/>
            <a:buChar char="•"/>
          </a:pPr>
          <a:r>
            <a:rPr lang="ru-RU" dirty="0"/>
            <a:t>Иные доходы.</a:t>
          </a:r>
        </a:p>
      </dgm:t>
    </dgm:pt>
    <dgm:pt modelId="{B0C0A4B0-0D3B-4AB4-8E7F-5912B181EDDE}" type="parTrans" cxnId="{5644FB00-B826-41E7-AFD9-75A1581AA19D}">
      <dgm:prSet/>
      <dgm:spPr/>
      <dgm:t>
        <a:bodyPr/>
        <a:lstStyle/>
        <a:p>
          <a:endParaRPr lang="ru-RU"/>
        </a:p>
      </dgm:t>
    </dgm:pt>
    <dgm:pt modelId="{6DDF3E2F-AA97-4362-AE7A-166E2A84183A}" type="sibTrans" cxnId="{5644FB00-B826-41E7-AFD9-75A1581AA19D}">
      <dgm:prSet/>
      <dgm:spPr/>
      <dgm:t>
        <a:bodyPr/>
        <a:lstStyle/>
        <a:p>
          <a:endParaRPr lang="ru-RU"/>
        </a:p>
      </dgm:t>
    </dgm:pt>
    <dgm:pt modelId="{C38B0D3A-52D5-49E2-880F-2DE55184BE77}" type="pres">
      <dgm:prSet presAssocID="{6BF295E6-92C4-497A-B658-1393789728B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083F21-A23E-46D0-BDE3-5F3D581A5413}" type="pres">
      <dgm:prSet presAssocID="{C7ED109E-B534-49A3-B204-E75E4AB48A57}" presName="parentLin" presStyleCnt="0"/>
      <dgm:spPr/>
    </dgm:pt>
    <dgm:pt modelId="{7EBEAA50-1F92-4AFB-AF30-36D5CA31F8D1}" type="pres">
      <dgm:prSet presAssocID="{C7ED109E-B534-49A3-B204-E75E4AB48A57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4BEBB7FD-DF92-45FE-A407-DE78A1D54728}" type="pres">
      <dgm:prSet presAssocID="{C7ED109E-B534-49A3-B204-E75E4AB48A57}" presName="parentText" presStyleLbl="node1" presStyleIdx="0" presStyleCnt="1" custScaleY="1219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05F6E-0D91-4649-A594-5CD85326A14B}" type="pres">
      <dgm:prSet presAssocID="{C7ED109E-B534-49A3-B204-E75E4AB48A57}" presName="negativeSpace" presStyleCnt="0"/>
      <dgm:spPr/>
    </dgm:pt>
    <dgm:pt modelId="{4B81798E-CE99-44CC-904A-6080DADEA2FA}" type="pres">
      <dgm:prSet presAssocID="{C7ED109E-B534-49A3-B204-E75E4AB48A5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FBE22-1D36-4A30-95B9-197F09EAFE93}" srcId="{C7ED109E-B534-49A3-B204-E75E4AB48A57}" destId="{26742C53-EC5D-4723-850B-59547F5A5BBF}" srcOrd="1" destOrd="0" parTransId="{8C69A741-E597-4873-8250-DED0652FBB4C}" sibTransId="{8B3BCDE7-12FC-446D-A4A3-951B98EFD1D2}"/>
    <dgm:cxn modelId="{785CA820-7B30-4038-A164-D18898D12225}" srcId="{C7ED109E-B534-49A3-B204-E75E4AB48A57}" destId="{C566833C-6D6D-4399-9AB1-D2BE61F87284}" srcOrd="3" destOrd="0" parTransId="{F34D2597-6D20-493C-AA95-67517EF77D08}" sibTransId="{6022F97E-9C93-486A-9EA0-07894A783B8F}"/>
    <dgm:cxn modelId="{5644FB00-B826-41E7-AFD9-75A1581AA19D}" srcId="{C7ED109E-B534-49A3-B204-E75E4AB48A57}" destId="{40215D92-93BE-4D6A-86FA-FB39EEDFBC71}" srcOrd="4" destOrd="0" parTransId="{B0C0A4B0-0D3B-4AB4-8E7F-5912B181EDDE}" sibTransId="{6DDF3E2F-AA97-4362-AE7A-166E2A84183A}"/>
    <dgm:cxn modelId="{C1DA19EC-305B-4506-8427-90AB5474CA08}" type="presOf" srcId="{6BF295E6-92C4-497A-B658-1393789728B8}" destId="{C38B0D3A-52D5-49E2-880F-2DE55184BE77}" srcOrd="0" destOrd="0" presId="urn:microsoft.com/office/officeart/2005/8/layout/list1"/>
    <dgm:cxn modelId="{1207ADCF-63A3-4062-910D-4C00BCD60FEC}" srcId="{C7ED109E-B534-49A3-B204-E75E4AB48A57}" destId="{A4B4DCB9-F192-4885-8E5C-145FCE7FCF5C}" srcOrd="0" destOrd="0" parTransId="{CBC64FC5-88C8-4206-8E1F-C5FDFF552A60}" sibTransId="{F799C11B-D0C5-41AD-B2E0-F178BE00A266}"/>
    <dgm:cxn modelId="{5C82CF3C-1B02-411B-9F1E-FC7341B057F2}" type="presOf" srcId="{40215D92-93BE-4D6A-86FA-FB39EEDFBC71}" destId="{4B81798E-CE99-44CC-904A-6080DADEA2FA}" srcOrd="0" destOrd="4" presId="urn:microsoft.com/office/officeart/2005/8/layout/list1"/>
    <dgm:cxn modelId="{A534E919-3113-4B4C-A219-786AB803F562}" type="presOf" srcId="{C566833C-6D6D-4399-9AB1-D2BE61F87284}" destId="{4B81798E-CE99-44CC-904A-6080DADEA2FA}" srcOrd="0" destOrd="3" presId="urn:microsoft.com/office/officeart/2005/8/layout/list1"/>
    <dgm:cxn modelId="{FAC737D0-4C30-41C0-A760-4BCB92D3BF37}" srcId="{C7ED109E-B534-49A3-B204-E75E4AB48A57}" destId="{0D472F78-4995-4618-95B3-48862117956B}" srcOrd="2" destOrd="0" parTransId="{ECCE1EB2-6E2D-462F-A8E2-9653826F9F49}" sibTransId="{74E64716-8D66-4254-A347-1D81F55E2DC7}"/>
    <dgm:cxn modelId="{AB74E9D0-A4A0-4161-801B-3D0F63D86292}" type="presOf" srcId="{A4B4DCB9-F192-4885-8E5C-145FCE7FCF5C}" destId="{4B81798E-CE99-44CC-904A-6080DADEA2FA}" srcOrd="0" destOrd="0" presId="urn:microsoft.com/office/officeart/2005/8/layout/list1"/>
    <dgm:cxn modelId="{7B6118E8-0B69-42B2-9EFD-7DE42E150E06}" srcId="{6BF295E6-92C4-497A-B658-1393789728B8}" destId="{C7ED109E-B534-49A3-B204-E75E4AB48A57}" srcOrd="0" destOrd="0" parTransId="{134D78FE-3D9B-4EDB-9C2A-204C490224D3}" sibTransId="{933D4521-20DF-4717-A7FC-98B233D29ACA}"/>
    <dgm:cxn modelId="{16EBEB61-03E8-4882-9B3B-CAC4BCDA6758}" type="presOf" srcId="{C7ED109E-B534-49A3-B204-E75E4AB48A57}" destId="{4BEBB7FD-DF92-45FE-A407-DE78A1D54728}" srcOrd="1" destOrd="0" presId="urn:microsoft.com/office/officeart/2005/8/layout/list1"/>
    <dgm:cxn modelId="{527D7774-EE1E-4422-8F4A-CB4FF79EB176}" type="presOf" srcId="{0D472F78-4995-4618-95B3-48862117956B}" destId="{4B81798E-CE99-44CC-904A-6080DADEA2FA}" srcOrd="0" destOrd="2" presId="urn:microsoft.com/office/officeart/2005/8/layout/list1"/>
    <dgm:cxn modelId="{82A8CF7C-038D-4A55-8CCC-A66A04FD62F2}" type="presOf" srcId="{26742C53-EC5D-4723-850B-59547F5A5BBF}" destId="{4B81798E-CE99-44CC-904A-6080DADEA2FA}" srcOrd="0" destOrd="1" presId="urn:microsoft.com/office/officeart/2005/8/layout/list1"/>
    <dgm:cxn modelId="{F856C9B2-075B-4C28-9A69-14F46A646741}" type="presOf" srcId="{C7ED109E-B534-49A3-B204-E75E4AB48A57}" destId="{7EBEAA50-1F92-4AFB-AF30-36D5CA31F8D1}" srcOrd="0" destOrd="0" presId="urn:microsoft.com/office/officeart/2005/8/layout/list1"/>
    <dgm:cxn modelId="{7BD9C7A3-995F-41A7-ACCD-650AF614DB82}" type="presParOf" srcId="{C38B0D3A-52D5-49E2-880F-2DE55184BE77}" destId="{F2083F21-A23E-46D0-BDE3-5F3D581A5413}" srcOrd="0" destOrd="0" presId="urn:microsoft.com/office/officeart/2005/8/layout/list1"/>
    <dgm:cxn modelId="{97CA2834-D50F-4B54-8209-E71115195446}" type="presParOf" srcId="{F2083F21-A23E-46D0-BDE3-5F3D581A5413}" destId="{7EBEAA50-1F92-4AFB-AF30-36D5CA31F8D1}" srcOrd="0" destOrd="0" presId="urn:microsoft.com/office/officeart/2005/8/layout/list1"/>
    <dgm:cxn modelId="{0DDB39E3-FFD3-4ADB-A5CC-A16C43A3EEBD}" type="presParOf" srcId="{F2083F21-A23E-46D0-BDE3-5F3D581A5413}" destId="{4BEBB7FD-DF92-45FE-A407-DE78A1D54728}" srcOrd="1" destOrd="0" presId="urn:microsoft.com/office/officeart/2005/8/layout/list1"/>
    <dgm:cxn modelId="{2BE79D5E-0417-493E-9A19-0E7A3DCE2E54}" type="presParOf" srcId="{C38B0D3A-52D5-49E2-880F-2DE55184BE77}" destId="{83605F6E-0D91-4649-A594-5CD85326A14B}" srcOrd="1" destOrd="0" presId="urn:microsoft.com/office/officeart/2005/8/layout/list1"/>
    <dgm:cxn modelId="{EA6A5AD9-DBCE-449F-90C5-8A74060AC1D1}" type="presParOf" srcId="{C38B0D3A-52D5-49E2-880F-2DE55184BE77}" destId="{4B81798E-CE99-44CC-904A-6080DADEA2F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F295E6-92C4-497A-B658-1393789728B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ED109E-B534-49A3-B204-E75E4AB48A57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Доходы, необлагаемые НДФЛ</a:t>
          </a:r>
        </a:p>
      </dgm:t>
    </dgm:pt>
    <dgm:pt modelId="{134D78FE-3D9B-4EDB-9C2A-204C490224D3}" type="parTrans" cxnId="{7B6118E8-0B69-42B2-9EFD-7DE42E150E06}">
      <dgm:prSet/>
      <dgm:spPr/>
      <dgm:t>
        <a:bodyPr/>
        <a:lstStyle/>
        <a:p>
          <a:endParaRPr lang="ru-RU"/>
        </a:p>
      </dgm:t>
    </dgm:pt>
    <dgm:pt modelId="{933D4521-20DF-4717-A7FC-98B233D29ACA}" type="sibTrans" cxnId="{7B6118E8-0B69-42B2-9EFD-7DE42E150E06}">
      <dgm:prSet/>
      <dgm:spPr/>
      <dgm:t>
        <a:bodyPr/>
        <a:lstStyle/>
        <a:p>
          <a:endParaRPr lang="ru-RU"/>
        </a:p>
      </dgm:t>
    </dgm:pt>
    <dgm:pt modelId="{A4B4DCB9-F192-4885-8E5C-145FCE7FCF5C}">
      <dgm:prSet phldrT="[Текст]"/>
      <dgm:spPr/>
      <dgm:t>
        <a:bodyPr/>
        <a:lstStyle/>
        <a:p>
          <a:pPr>
            <a:buFont typeface="Arial" pitchFamily="34" charset="0"/>
            <a:buChar char="•"/>
          </a:pPr>
          <a:r>
            <a:rPr lang="ru-RU" dirty="0"/>
            <a:t>Доходы от продажи имущества, находившегося в собственности более трех лет;</a:t>
          </a:r>
        </a:p>
      </dgm:t>
    </dgm:pt>
    <dgm:pt modelId="{CBC64FC5-88C8-4206-8E1F-C5FDFF552A60}" type="parTrans" cxnId="{1207ADCF-63A3-4062-910D-4C00BCD60FEC}">
      <dgm:prSet/>
      <dgm:spPr/>
      <dgm:t>
        <a:bodyPr/>
        <a:lstStyle/>
        <a:p>
          <a:endParaRPr lang="ru-RU"/>
        </a:p>
      </dgm:t>
    </dgm:pt>
    <dgm:pt modelId="{F799C11B-D0C5-41AD-B2E0-F178BE00A266}" type="sibTrans" cxnId="{1207ADCF-63A3-4062-910D-4C00BCD60FEC}">
      <dgm:prSet/>
      <dgm:spPr/>
      <dgm:t>
        <a:bodyPr/>
        <a:lstStyle/>
        <a:p>
          <a:endParaRPr lang="ru-RU"/>
        </a:p>
      </dgm:t>
    </dgm:pt>
    <dgm:pt modelId="{4CCA54C4-11B2-4355-8BA0-806FC57E92A4}">
      <dgm:prSet/>
      <dgm:spPr/>
      <dgm:t>
        <a:bodyPr/>
        <a:lstStyle/>
        <a:p>
          <a:pPr>
            <a:buFont typeface="Arial" pitchFamily="34" charset="0"/>
            <a:buChar char="•"/>
          </a:pPr>
          <a:r>
            <a:rPr lang="ru-RU" dirty="0"/>
            <a:t>Доходы, полученные в порядке наследования;</a:t>
          </a:r>
        </a:p>
      </dgm:t>
    </dgm:pt>
    <dgm:pt modelId="{0F241D7B-9856-4EF4-91DF-713DD212EAE9}" type="parTrans" cxnId="{40578C55-BDBB-4C84-ABD6-BD5F3D525466}">
      <dgm:prSet/>
      <dgm:spPr/>
      <dgm:t>
        <a:bodyPr/>
        <a:lstStyle/>
        <a:p>
          <a:endParaRPr lang="ru-RU"/>
        </a:p>
      </dgm:t>
    </dgm:pt>
    <dgm:pt modelId="{65359492-E8BD-40EB-B917-0019FD303678}" type="sibTrans" cxnId="{40578C55-BDBB-4C84-ABD6-BD5F3D525466}">
      <dgm:prSet/>
      <dgm:spPr/>
      <dgm:t>
        <a:bodyPr/>
        <a:lstStyle/>
        <a:p>
          <a:endParaRPr lang="ru-RU"/>
        </a:p>
      </dgm:t>
    </dgm:pt>
    <dgm:pt modelId="{F87677F3-794B-42DF-9432-3EAE9979D03F}">
      <dgm:prSet/>
      <dgm:spPr/>
      <dgm:t>
        <a:bodyPr/>
        <a:lstStyle/>
        <a:p>
          <a:pPr>
            <a:buFont typeface="Arial" pitchFamily="34" charset="0"/>
            <a:buChar char="•"/>
          </a:pPr>
          <a:r>
            <a:rPr lang="ru-RU" dirty="0"/>
            <a:t>Доходы, полученные по договору дарения от члена семьи и (или) близкого родственника в соответствии с Семейным кодексом РФ (от супруга, родителей и детей, в  том числе усыновителей и усыновленных, дедушки, бабушки и внуков, полнородных и не полнородных (имеющих общих отца или мать) братьев и сестер);</a:t>
          </a:r>
        </a:p>
      </dgm:t>
    </dgm:pt>
    <dgm:pt modelId="{EAD9ABD6-7274-4CFC-BEE7-9194DE383312}" type="parTrans" cxnId="{F2DD6882-BB6D-4E82-BC49-9ED3C07EEDC6}">
      <dgm:prSet/>
      <dgm:spPr/>
      <dgm:t>
        <a:bodyPr/>
        <a:lstStyle/>
        <a:p>
          <a:endParaRPr lang="ru-RU"/>
        </a:p>
      </dgm:t>
    </dgm:pt>
    <dgm:pt modelId="{57ADCE29-DD6E-4C00-9CDD-8321FBBAF962}" type="sibTrans" cxnId="{F2DD6882-BB6D-4E82-BC49-9ED3C07EEDC6}">
      <dgm:prSet/>
      <dgm:spPr/>
      <dgm:t>
        <a:bodyPr/>
        <a:lstStyle/>
        <a:p>
          <a:endParaRPr lang="ru-RU"/>
        </a:p>
      </dgm:t>
    </dgm:pt>
    <dgm:pt modelId="{0730EA18-6820-4425-A3E2-721870934217}">
      <dgm:prSet/>
      <dgm:spPr/>
      <dgm:t>
        <a:bodyPr/>
        <a:lstStyle/>
        <a:p>
          <a:pPr>
            <a:buFont typeface="Arial" pitchFamily="34" charset="0"/>
            <a:buChar char="•"/>
          </a:pPr>
          <a:r>
            <a:rPr lang="ru-RU" dirty="0"/>
            <a:t>Иные доходы.</a:t>
          </a:r>
        </a:p>
      </dgm:t>
    </dgm:pt>
    <dgm:pt modelId="{E725A2E0-EC35-4405-8FB9-B2E900ACB093}" type="parTrans" cxnId="{C55E06AA-09BB-40DB-88CC-54D820565A15}">
      <dgm:prSet/>
      <dgm:spPr/>
      <dgm:t>
        <a:bodyPr/>
        <a:lstStyle/>
        <a:p>
          <a:endParaRPr lang="ru-RU"/>
        </a:p>
      </dgm:t>
    </dgm:pt>
    <dgm:pt modelId="{AFD9156F-1054-4C93-8DC6-31F36D2C614B}" type="sibTrans" cxnId="{C55E06AA-09BB-40DB-88CC-54D820565A15}">
      <dgm:prSet/>
      <dgm:spPr/>
      <dgm:t>
        <a:bodyPr/>
        <a:lstStyle/>
        <a:p>
          <a:endParaRPr lang="ru-RU"/>
        </a:p>
      </dgm:t>
    </dgm:pt>
    <dgm:pt modelId="{C38B0D3A-52D5-49E2-880F-2DE55184BE77}" type="pres">
      <dgm:prSet presAssocID="{6BF295E6-92C4-497A-B658-1393789728B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083F21-A23E-46D0-BDE3-5F3D581A5413}" type="pres">
      <dgm:prSet presAssocID="{C7ED109E-B534-49A3-B204-E75E4AB48A57}" presName="parentLin" presStyleCnt="0"/>
      <dgm:spPr/>
    </dgm:pt>
    <dgm:pt modelId="{7EBEAA50-1F92-4AFB-AF30-36D5CA31F8D1}" type="pres">
      <dgm:prSet presAssocID="{C7ED109E-B534-49A3-B204-E75E4AB48A57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4BEBB7FD-DF92-45FE-A407-DE78A1D54728}" type="pres">
      <dgm:prSet presAssocID="{C7ED109E-B534-49A3-B204-E75E4AB48A5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05F6E-0D91-4649-A594-5CD85326A14B}" type="pres">
      <dgm:prSet presAssocID="{C7ED109E-B534-49A3-B204-E75E4AB48A57}" presName="negativeSpace" presStyleCnt="0"/>
      <dgm:spPr/>
    </dgm:pt>
    <dgm:pt modelId="{4B81798E-CE99-44CC-904A-6080DADEA2FA}" type="pres">
      <dgm:prSet presAssocID="{C7ED109E-B534-49A3-B204-E75E4AB48A57}" presName="childText" presStyleLbl="conFgAcc1" presStyleIdx="0" presStyleCnt="1" custLinFactNeighborX="-13680" custLinFactNeighborY="37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578C55-BDBB-4C84-ABD6-BD5F3D525466}" srcId="{C7ED109E-B534-49A3-B204-E75E4AB48A57}" destId="{4CCA54C4-11B2-4355-8BA0-806FC57E92A4}" srcOrd="1" destOrd="0" parTransId="{0F241D7B-9856-4EF4-91DF-713DD212EAE9}" sibTransId="{65359492-E8BD-40EB-B917-0019FD303678}"/>
    <dgm:cxn modelId="{ED8C333A-3170-4F9D-9EED-6619533EF649}" type="presOf" srcId="{F87677F3-794B-42DF-9432-3EAE9979D03F}" destId="{4B81798E-CE99-44CC-904A-6080DADEA2FA}" srcOrd="0" destOrd="2" presId="urn:microsoft.com/office/officeart/2005/8/layout/list1"/>
    <dgm:cxn modelId="{C55E06AA-09BB-40DB-88CC-54D820565A15}" srcId="{C7ED109E-B534-49A3-B204-E75E4AB48A57}" destId="{0730EA18-6820-4425-A3E2-721870934217}" srcOrd="3" destOrd="0" parTransId="{E725A2E0-EC35-4405-8FB9-B2E900ACB093}" sibTransId="{AFD9156F-1054-4C93-8DC6-31F36D2C614B}"/>
    <dgm:cxn modelId="{C1DA19EC-305B-4506-8427-90AB5474CA08}" type="presOf" srcId="{6BF295E6-92C4-497A-B658-1393789728B8}" destId="{C38B0D3A-52D5-49E2-880F-2DE55184BE77}" srcOrd="0" destOrd="0" presId="urn:microsoft.com/office/officeart/2005/8/layout/list1"/>
    <dgm:cxn modelId="{1207ADCF-63A3-4062-910D-4C00BCD60FEC}" srcId="{C7ED109E-B534-49A3-B204-E75E4AB48A57}" destId="{A4B4DCB9-F192-4885-8E5C-145FCE7FCF5C}" srcOrd="0" destOrd="0" parTransId="{CBC64FC5-88C8-4206-8E1F-C5FDFF552A60}" sibTransId="{F799C11B-D0C5-41AD-B2E0-F178BE00A266}"/>
    <dgm:cxn modelId="{E3F90783-247B-4C1D-9B6C-DA8088FA0518}" type="presOf" srcId="{4CCA54C4-11B2-4355-8BA0-806FC57E92A4}" destId="{4B81798E-CE99-44CC-904A-6080DADEA2FA}" srcOrd="0" destOrd="1" presId="urn:microsoft.com/office/officeart/2005/8/layout/list1"/>
    <dgm:cxn modelId="{7B6118E8-0B69-42B2-9EFD-7DE42E150E06}" srcId="{6BF295E6-92C4-497A-B658-1393789728B8}" destId="{C7ED109E-B534-49A3-B204-E75E4AB48A57}" srcOrd="0" destOrd="0" parTransId="{134D78FE-3D9B-4EDB-9C2A-204C490224D3}" sibTransId="{933D4521-20DF-4717-A7FC-98B233D29ACA}"/>
    <dgm:cxn modelId="{AB74E9D0-A4A0-4161-801B-3D0F63D86292}" type="presOf" srcId="{A4B4DCB9-F192-4885-8E5C-145FCE7FCF5C}" destId="{4B81798E-CE99-44CC-904A-6080DADEA2FA}" srcOrd="0" destOrd="0" presId="urn:microsoft.com/office/officeart/2005/8/layout/list1"/>
    <dgm:cxn modelId="{16EBEB61-03E8-4882-9B3B-CAC4BCDA6758}" type="presOf" srcId="{C7ED109E-B534-49A3-B204-E75E4AB48A57}" destId="{4BEBB7FD-DF92-45FE-A407-DE78A1D54728}" srcOrd="1" destOrd="0" presId="urn:microsoft.com/office/officeart/2005/8/layout/list1"/>
    <dgm:cxn modelId="{5F7B7134-3D2D-45A8-938C-AB1760BFC29C}" type="presOf" srcId="{0730EA18-6820-4425-A3E2-721870934217}" destId="{4B81798E-CE99-44CC-904A-6080DADEA2FA}" srcOrd="0" destOrd="3" presId="urn:microsoft.com/office/officeart/2005/8/layout/list1"/>
    <dgm:cxn modelId="{F856C9B2-075B-4C28-9A69-14F46A646741}" type="presOf" srcId="{C7ED109E-B534-49A3-B204-E75E4AB48A57}" destId="{7EBEAA50-1F92-4AFB-AF30-36D5CA31F8D1}" srcOrd="0" destOrd="0" presId="urn:microsoft.com/office/officeart/2005/8/layout/list1"/>
    <dgm:cxn modelId="{F2DD6882-BB6D-4E82-BC49-9ED3C07EEDC6}" srcId="{C7ED109E-B534-49A3-B204-E75E4AB48A57}" destId="{F87677F3-794B-42DF-9432-3EAE9979D03F}" srcOrd="2" destOrd="0" parTransId="{EAD9ABD6-7274-4CFC-BEE7-9194DE383312}" sibTransId="{57ADCE29-DD6E-4C00-9CDD-8321FBBAF962}"/>
    <dgm:cxn modelId="{7BD9C7A3-995F-41A7-ACCD-650AF614DB82}" type="presParOf" srcId="{C38B0D3A-52D5-49E2-880F-2DE55184BE77}" destId="{F2083F21-A23E-46D0-BDE3-5F3D581A5413}" srcOrd="0" destOrd="0" presId="urn:microsoft.com/office/officeart/2005/8/layout/list1"/>
    <dgm:cxn modelId="{97CA2834-D50F-4B54-8209-E71115195446}" type="presParOf" srcId="{F2083F21-A23E-46D0-BDE3-5F3D581A5413}" destId="{7EBEAA50-1F92-4AFB-AF30-36D5CA31F8D1}" srcOrd="0" destOrd="0" presId="urn:microsoft.com/office/officeart/2005/8/layout/list1"/>
    <dgm:cxn modelId="{0DDB39E3-FFD3-4ADB-A5CC-A16C43A3EEBD}" type="presParOf" srcId="{F2083F21-A23E-46D0-BDE3-5F3D581A5413}" destId="{4BEBB7FD-DF92-45FE-A407-DE78A1D54728}" srcOrd="1" destOrd="0" presId="urn:microsoft.com/office/officeart/2005/8/layout/list1"/>
    <dgm:cxn modelId="{2BE79D5E-0417-493E-9A19-0E7A3DCE2E54}" type="presParOf" srcId="{C38B0D3A-52D5-49E2-880F-2DE55184BE77}" destId="{83605F6E-0D91-4649-A594-5CD85326A14B}" srcOrd="1" destOrd="0" presId="urn:microsoft.com/office/officeart/2005/8/layout/list1"/>
    <dgm:cxn modelId="{EA6A5AD9-DBCE-449F-90C5-8A74060AC1D1}" type="presParOf" srcId="{C38B0D3A-52D5-49E2-880F-2DE55184BE77}" destId="{4B81798E-CE99-44CC-904A-6080DADEA2F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235C5F-8BAA-44B4-A158-899579134C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207AAA-1341-403F-A8AD-9149081F36F0}">
      <dgm:prSet phldrT="[Текст]"/>
      <dgm:spPr/>
      <dgm:t>
        <a:bodyPr/>
        <a:lstStyle/>
        <a:p>
          <a:r>
            <a:rPr lang="ru-RU" dirty="0">
              <a:solidFill>
                <a:schemeClr val="tx2"/>
              </a:solidFill>
            </a:rPr>
            <a:t>Руководство и управление в сфере установленных функций</a:t>
          </a:r>
        </a:p>
      </dgm:t>
    </dgm:pt>
    <dgm:pt modelId="{3569B135-80E8-4C8D-9AE8-AF1311B02B9B}" type="parTrans" cxnId="{0F2DC474-3162-4381-A554-F8C388AF3406}">
      <dgm:prSet/>
      <dgm:spPr/>
      <dgm:t>
        <a:bodyPr/>
        <a:lstStyle/>
        <a:p>
          <a:endParaRPr lang="ru-RU"/>
        </a:p>
      </dgm:t>
    </dgm:pt>
    <dgm:pt modelId="{10F7C41F-E433-4316-A779-B8F303B6555E}" type="sibTrans" cxnId="{0F2DC474-3162-4381-A554-F8C388AF3406}">
      <dgm:prSet/>
      <dgm:spPr/>
      <dgm:t>
        <a:bodyPr/>
        <a:lstStyle/>
        <a:p>
          <a:endParaRPr lang="ru-RU"/>
        </a:p>
      </dgm:t>
    </dgm:pt>
    <dgm:pt modelId="{3977C307-FC87-4E16-93B1-EDFCE2832035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300" kern="1200" dirty="0"/>
            <a:t>расходы на обеспечение деятельности главы муниципального 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образования </a:t>
          </a:r>
          <a:r>
            <a:rPr lang="ru-R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Котельничского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 муниципального района, администрации </a:t>
          </a:r>
          <a:r>
            <a:rPr lang="ru-R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Котельничского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 района, контрольно-счетной комиссии </a:t>
          </a:r>
          <a:r>
            <a:rPr lang="ru-R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Котельничского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 района, </a:t>
          </a:r>
          <a:r>
            <a:rPr lang="ru-R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Котельничской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 районной Думы, отраслевых органов администрации района, осуществляющих реализацию муниципальных функций </a:t>
          </a:r>
        </a:p>
      </dgm:t>
    </dgm:pt>
    <dgm:pt modelId="{8373E8FE-E6B5-47B5-A5D3-EDD3453A48A5}" type="parTrans" cxnId="{378CA453-1742-4E27-B5A8-694B644E0035}">
      <dgm:prSet/>
      <dgm:spPr/>
      <dgm:t>
        <a:bodyPr/>
        <a:lstStyle/>
        <a:p>
          <a:endParaRPr lang="ru-RU"/>
        </a:p>
      </dgm:t>
    </dgm:pt>
    <dgm:pt modelId="{83029CD3-643D-4740-B408-B019E6C06EF3}" type="sibTrans" cxnId="{378CA453-1742-4E27-B5A8-694B644E0035}">
      <dgm:prSet/>
      <dgm:spPr/>
      <dgm:t>
        <a:bodyPr/>
        <a:lstStyle/>
        <a:p>
          <a:endParaRPr lang="ru-RU"/>
        </a:p>
      </dgm:t>
    </dgm:pt>
    <dgm:pt modelId="{3194A1C2-6C96-4653-8027-2933E7F74921}">
      <dgm:prSet phldrT="[Текст]"/>
      <dgm:spPr/>
      <dgm:t>
        <a:bodyPr/>
        <a:lstStyle/>
        <a:p>
          <a:r>
            <a:rPr lang="ru-RU" dirty="0">
              <a:solidFill>
                <a:schemeClr val="tx2"/>
              </a:solidFill>
            </a:rPr>
            <a:t>Другие общегосударственные вопросы</a:t>
          </a:r>
        </a:p>
      </dgm:t>
    </dgm:pt>
    <dgm:pt modelId="{B8AADFE4-0D60-443B-9C0B-C5ED8DE7CFAC}" type="parTrans" cxnId="{13576208-D9DD-4BD0-84EC-C76128F19059}">
      <dgm:prSet/>
      <dgm:spPr/>
      <dgm:t>
        <a:bodyPr/>
        <a:lstStyle/>
        <a:p>
          <a:endParaRPr lang="ru-RU"/>
        </a:p>
      </dgm:t>
    </dgm:pt>
    <dgm:pt modelId="{7CD103DF-6686-42A2-9CC3-D6489E464842}" type="sibTrans" cxnId="{13576208-D9DD-4BD0-84EC-C76128F19059}">
      <dgm:prSet/>
      <dgm:spPr/>
      <dgm:t>
        <a:bodyPr/>
        <a:lstStyle/>
        <a:p>
          <a:endParaRPr lang="ru-RU"/>
        </a:p>
      </dgm:t>
    </dgm:pt>
    <dgm:pt modelId="{CFED271C-B68C-4F9E-B2A9-8D5DC4980958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расходы на обеспечение деятельности </a:t>
          </a:r>
          <a:r>
            <a:rPr lang="ru-R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централизованнрй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 бухгалтерии и обслуживающего персонала администрации </a:t>
          </a:r>
          <a:r>
            <a:rPr lang="ru-R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Котельничского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 района, технических работников отдела по управлению имуществом и земельными ресурсами администрации </a:t>
          </a:r>
          <a:r>
            <a:rPr lang="ru-R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Котельничского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 района</a:t>
          </a:r>
        </a:p>
      </dgm:t>
    </dgm:pt>
    <dgm:pt modelId="{B6EB0930-C33D-4BBB-B18F-303D7AE2E3D1}" type="parTrans" cxnId="{EC6E0416-5E2B-4FA7-A480-6599E0DE7567}">
      <dgm:prSet/>
      <dgm:spPr/>
      <dgm:t>
        <a:bodyPr/>
        <a:lstStyle/>
        <a:p>
          <a:endParaRPr lang="ru-RU"/>
        </a:p>
      </dgm:t>
    </dgm:pt>
    <dgm:pt modelId="{061CBF3F-8C95-4811-9698-DD29B684BF62}" type="sibTrans" cxnId="{EC6E0416-5E2B-4FA7-A480-6599E0DE7567}">
      <dgm:prSet/>
      <dgm:spPr/>
      <dgm:t>
        <a:bodyPr/>
        <a:lstStyle/>
        <a:p>
          <a:endParaRPr lang="ru-RU"/>
        </a:p>
      </dgm:t>
    </dgm:pt>
    <dgm:pt modelId="{577F93CF-AEAD-46F5-B4AB-853290738D3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расходы за счет средств областного бюджета по выполнению государственных </a:t>
          </a:r>
          <a:r>
            <a:rPr lang="ru-RU" sz="1300" kern="1200" dirty="0"/>
            <a:t>полномочий</a:t>
          </a:r>
        </a:p>
      </dgm:t>
    </dgm:pt>
    <dgm:pt modelId="{B6681F9C-D337-4184-897D-3416BDEBFC4F}" type="parTrans" cxnId="{7116BB96-7FDC-441F-BA9F-81E2A17BE609}">
      <dgm:prSet/>
      <dgm:spPr/>
      <dgm:t>
        <a:bodyPr/>
        <a:lstStyle/>
        <a:p>
          <a:endParaRPr lang="ru-RU"/>
        </a:p>
      </dgm:t>
    </dgm:pt>
    <dgm:pt modelId="{3F06F49A-F1A7-4DB3-A774-6C03A985FB85}" type="sibTrans" cxnId="{7116BB96-7FDC-441F-BA9F-81E2A17BE609}">
      <dgm:prSet/>
      <dgm:spPr/>
      <dgm:t>
        <a:bodyPr/>
        <a:lstStyle/>
        <a:p>
          <a:endParaRPr lang="ru-RU"/>
        </a:p>
      </dgm:t>
    </dgm:pt>
    <dgm:pt modelId="{71A038D8-2140-4765-809B-4A2BA64E135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финансовое обеспечение переданных государственных полномочий в области </a:t>
          </a:r>
          <a:r>
            <a:rPr lang="ru-RU" sz="1300" kern="1200" dirty="0"/>
            <a:t>архивных фондов и административных комиссий</a:t>
          </a:r>
        </a:p>
      </dgm:t>
    </dgm:pt>
    <dgm:pt modelId="{F22BC5D2-CA21-4E65-9574-324D0CB5ADF0}" type="parTrans" cxnId="{E68C86BB-9430-41F1-9A53-175515B28B8E}">
      <dgm:prSet/>
      <dgm:spPr/>
      <dgm:t>
        <a:bodyPr/>
        <a:lstStyle/>
        <a:p>
          <a:endParaRPr lang="ru-RU"/>
        </a:p>
      </dgm:t>
    </dgm:pt>
    <dgm:pt modelId="{A7FFCBDB-50A9-403A-B3C8-962A1CDCDE65}" type="sibTrans" cxnId="{E68C86BB-9430-41F1-9A53-175515B28B8E}">
      <dgm:prSet/>
      <dgm:spPr/>
      <dgm:t>
        <a:bodyPr/>
        <a:lstStyle/>
        <a:p>
          <a:endParaRPr lang="ru-RU"/>
        </a:p>
      </dgm:t>
    </dgm:pt>
    <dgm:pt modelId="{28CD134A-9552-4BB1-90C1-E2F5B4EEB76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300" kern="1200" dirty="0"/>
            <a:t>проведение мероприятий по развитию муниципальной службы и информатизации деятельности </a:t>
          </a:r>
          <a:r>
            <a:rPr lang="ru-RU" sz="1300" kern="1200" dirty="0" err="1"/>
            <a:t>Котельничского</a:t>
          </a:r>
          <a:r>
            <a:rPr lang="ru-RU" sz="1300" kern="1200" dirty="0"/>
            <a:t> района</a:t>
          </a:r>
        </a:p>
      </dgm:t>
    </dgm:pt>
    <dgm:pt modelId="{62B5C3C3-97C7-445A-AE32-AF49F1306764}" type="parTrans" cxnId="{703A84C9-1BBE-4270-B9B8-CD71710A21EC}">
      <dgm:prSet/>
      <dgm:spPr/>
      <dgm:t>
        <a:bodyPr/>
        <a:lstStyle/>
        <a:p>
          <a:endParaRPr lang="ru-RU"/>
        </a:p>
      </dgm:t>
    </dgm:pt>
    <dgm:pt modelId="{B06C0BE0-0AF2-489B-9B91-4CC0735F4E7C}" type="sibTrans" cxnId="{703A84C9-1BBE-4270-B9B8-CD71710A21EC}">
      <dgm:prSet/>
      <dgm:spPr/>
      <dgm:t>
        <a:bodyPr/>
        <a:lstStyle/>
        <a:p>
          <a:endParaRPr lang="ru-RU"/>
        </a:p>
      </dgm:t>
    </dgm:pt>
    <dgm:pt modelId="{2063C2AC-136B-479F-A3B4-E3791AC9DEC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300" kern="1200" dirty="0"/>
            <a:t>иные мероприятия, направленные на социально-экономическое развитие </a:t>
          </a:r>
          <a:r>
            <a:rPr lang="ru-RU" sz="1300" kern="1200" dirty="0" err="1"/>
            <a:t>Котельничского</a:t>
          </a:r>
          <a:r>
            <a:rPr lang="ru-RU" sz="1300" kern="1200" dirty="0"/>
            <a:t> района</a:t>
          </a:r>
        </a:p>
      </dgm:t>
    </dgm:pt>
    <dgm:pt modelId="{3B444112-FD8B-4EE8-9F60-5FDCB7B68709}" type="parTrans" cxnId="{9FD3395D-6D3F-4828-BD4E-B175F5AE9F71}">
      <dgm:prSet/>
      <dgm:spPr/>
      <dgm:t>
        <a:bodyPr/>
        <a:lstStyle/>
        <a:p>
          <a:endParaRPr lang="ru-RU"/>
        </a:p>
      </dgm:t>
    </dgm:pt>
    <dgm:pt modelId="{E28FCECF-1882-4C31-8647-580B69A214EA}" type="sibTrans" cxnId="{9FD3395D-6D3F-4828-BD4E-B175F5AE9F71}">
      <dgm:prSet/>
      <dgm:spPr/>
      <dgm:t>
        <a:bodyPr/>
        <a:lstStyle/>
        <a:p>
          <a:endParaRPr lang="ru-RU"/>
        </a:p>
      </dgm:t>
    </dgm:pt>
    <dgm:pt modelId="{EC7BC342-A6CC-4240-9D70-DA3A8FA9CB6A}" type="pres">
      <dgm:prSet presAssocID="{2C235C5F-8BAA-44B4-A158-899579134C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47B8DD-FC8E-41C8-BB77-4BAD274AAE53}" type="pres">
      <dgm:prSet presAssocID="{F2207AAA-1341-403F-A8AD-9149081F36F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2CBF1F-3C64-4C7B-9184-69872655E13D}" type="pres">
      <dgm:prSet presAssocID="{F2207AAA-1341-403F-A8AD-9149081F36F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C0CF4-33D0-47DE-B147-73E9C0065CA5}" type="pres">
      <dgm:prSet presAssocID="{3194A1C2-6C96-4653-8027-2933E7F7492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885E0-9D66-48B0-8EFF-5DFF8E1948EA}" type="pres">
      <dgm:prSet presAssocID="{3194A1C2-6C96-4653-8027-2933E7F7492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59D14B-C8F4-4B42-87F3-2667EFA3C0CB}" type="presOf" srcId="{CFED271C-B68C-4F9E-B2A9-8D5DC4980958}" destId="{D02885E0-9D66-48B0-8EFF-5DFF8E1948EA}" srcOrd="0" destOrd="0" presId="urn:microsoft.com/office/officeart/2005/8/layout/vList2"/>
    <dgm:cxn modelId="{A2F8BAAE-7D49-4139-83B9-C004FC03941F}" type="presOf" srcId="{F2207AAA-1341-403F-A8AD-9149081F36F0}" destId="{6847B8DD-FC8E-41C8-BB77-4BAD274AAE53}" srcOrd="0" destOrd="0" presId="urn:microsoft.com/office/officeart/2005/8/layout/vList2"/>
    <dgm:cxn modelId="{703A84C9-1BBE-4270-B9B8-CD71710A21EC}" srcId="{3194A1C2-6C96-4653-8027-2933E7F74921}" destId="{28CD134A-9552-4BB1-90C1-E2F5B4EEB767}" srcOrd="2" destOrd="0" parTransId="{62B5C3C3-97C7-445A-AE32-AF49F1306764}" sibTransId="{B06C0BE0-0AF2-489B-9B91-4CC0735F4E7C}"/>
    <dgm:cxn modelId="{18F6394C-75D4-4CC1-ABFB-05EFCE1C05DA}" type="presOf" srcId="{3977C307-FC87-4E16-93B1-EDFCE2832035}" destId="{B02CBF1F-3C64-4C7B-9184-69872655E13D}" srcOrd="0" destOrd="0" presId="urn:microsoft.com/office/officeart/2005/8/layout/vList2"/>
    <dgm:cxn modelId="{7116BB96-7FDC-441F-BA9F-81E2A17BE609}" srcId="{F2207AAA-1341-403F-A8AD-9149081F36F0}" destId="{577F93CF-AEAD-46F5-B4AB-853290738D36}" srcOrd="1" destOrd="0" parTransId="{B6681F9C-D337-4184-897D-3416BDEBFC4F}" sibTransId="{3F06F49A-F1A7-4DB3-A774-6C03A985FB85}"/>
    <dgm:cxn modelId="{378CA453-1742-4E27-B5A8-694B644E0035}" srcId="{F2207AAA-1341-403F-A8AD-9149081F36F0}" destId="{3977C307-FC87-4E16-93B1-EDFCE2832035}" srcOrd="0" destOrd="0" parTransId="{8373E8FE-E6B5-47B5-A5D3-EDD3453A48A5}" sibTransId="{83029CD3-643D-4740-B408-B019E6C06EF3}"/>
    <dgm:cxn modelId="{8503E492-9E49-4AFE-84C7-E42421526BF0}" type="presOf" srcId="{577F93CF-AEAD-46F5-B4AB-853290738D36}" destId="{B02CBF1F-3C64-4C7B-9184-69872655E13D}" srcOrd="0" destOrd="1" presId="urn:microsoft.com/office/officeart/2005/8/layout/vList2"/>
    <dgm:cxn modelId="{E68C86BB-9430-41F1-9A53-175515B28B8E}" srcId="{3194A1C2-6C96-4653-8027-2933E7F74921}" destId="{71A038D8-2140-4765-809B-4A2BA64E135D}" srcOrd="1" destOrd="0" parTransId="{F22BC5D2-CA21-4E65-9574-324D0CB5ADF0}" sibTransId="{A7FFCBDB-50A9-403A-B3C8-962A1CDCDE65}"/>
    <dgm:cxn modelId="{13576208-D9DD-4BD0-84EC-C76128F19059}" srcId="{2C235C5F-8BAA-44B4-A158-899579134CBC}" destId="{3194A1C2-6C96-4653-8027-2933E7F74921}" srcOrd="1" destOrd="0" parTransId="{B8AADFE4-0D60-443B-9C0B-C5ED8DE7CFAC}" sibTransId="{7CD103DF-6686-42A2-9CC3-D6489E464842}"/>
    <dgm:cxn modelId="{EC6E0416-5E2B-4FA7-A480-6599E0DE7567}" srcId="{3194A1C2-6C96-4653-8027-2933E7F74921}" destId="{CFED271C-B68C-4F9E-B2A9-8D5DC4980958}" srcOrd="0" destOrd="0" parTransId="{B6EB0930-C33D-4BBB-B18F-303D7AE2E3D1}" sibTransId="{061CBF3F-8C95-4811-9698-DD29B684BF62}"/>
    <dgm:cxn modelId="{2340F8BB-559F-4F54-BCE4-34A2F4F39EA1}" type="presOf" srcId="{2063C2AC-136B-479F-A3B4-E3791AC9DEC0}" destId="{D02885E0-9D66-48B0-8EFF-5DFF8E1948EA}" srcOrd="0" destOrd="3" presId="urn:microsoft.com/office/officeart/2005/8/layout/vList2"/>
    <dgm:cxn modelId="{3BBA6F03-6C1F-44E0-B1FD-AA1572E6BFDF}" type="presOf" srcId="{28CD134A-9552-4BB1-90C1-E2F5B4EEB767}" destId="{D02885E0-9D66-48B0-8EFF-5DFF8E1948EA}" srcOrd="0" destOrd="2" presId="urn:microsoft.com/office/officeart/2005/8/layout/vList2"/>
    <dgm:cxn modelId="{5AB473C5-AFDC-4210-9520-C6B3DC619483}" type="presOf" srcId="{2C235C5F-8BAA-44B4-A158-899579134CBC}" destId="{EC7BC342-A6CC-4240-9D70-DA3A8FA9CB6A}" srcOrd="0" destOrd="0" presId="urn:microsoft.com/office/officeart/2005/8/layout/vList2"/>
    <dgm:cxn modelId="{9FD3395D-6D3F-4828-BD4E-B175F5AE9F71}" srcId="{3194A1C2-6C96-4653-8027-2933E7F74921}" destId="{2063C2AC-136B-479F-A3B4-E3791AC9DEC0}" srcOrd="3" destOrd="0" parTransId="{3B444112-FD8B-4EE8-9F60-5FDCB7B68709}" sibTransId="{E28FCECF-1882-4C31-8647-580B69A214EA}"/>
    <dgm:cxn modelId="{F58F6CFF-6824-4C5C-8902-4C9A553D1D64}" type="presOf" srcId="{3194A1C2-6C96-4653-8027-2933E7F74921}" destId="{935C0CF4-33D0-47DE-B147-73E9C0065CA5}" srcOrd="0" destOrd="0" presId="urn:microsoft.com/office/officeart/2005/8/layout/vList2"/>
    <dgm:cxn modelId="{0F2DC474-3162-4381-A554-F8C388AF3406}" srcId="{2C235C5F-8BAA-44B4-A158-899579134CBC}" destId="{F2207AAA-1341-403F-A8AD-9149081F36F0}" srcOrd="0" destOrd="0" parTransId="{3569B135-80E8-4C8D-9AE8-AF1311B02B9B}" sibTransId="{10F7C41F-E433-4316-A779-B8F303B6555E}"/>
    <dgm:cxn modelId="{903C7251-0CAA-4DAA-8495-9211E143FAB6}" type="presOf" srcId="{71A038D8-2140-4765-809B-4A2BA64E135D}" destId="{D02885E0-9D66-48B0-8EFF-5DFF8E1948EA}" srcOrd="0" destOrd="1" presId="urn:microsoft.com/office/officeart/2005/8/layout/vList2"/>
    <dgm:cxn modelId="{20BFE755-374E-4416-8E8A-15ED6E1416A2}" type="presParOf" srcId="{EC7BC342-A6CC-4240-9D70-DA3A8FA9CB6A}" destId="{6847B8DD-FC8E-41C8-BB77-4BAD274AAE53}" srcOrd="0" destOrd="0" presId="urn:microsoft.com/office/officeart/2005/8/layout/vList2"/>
    <dgm:cxn modelId="{6160B731-5804-4905-BC5D-9C4ECDE62B0B}" type="presParOf" srcId="{EC7BC342-A6CC-4240-9D70-DA3A8FA9CB6A}" destId="{B02CBF1F-3C64-4C7B-9184-69872655E13D}" srcOrd="1" destOrd="0" presId="urn:microsoft.com/office/officeart/2005/8/layout/vList2"/>
    <dgm:cxn modelId="{8C62E9D8-3788-4A90-A8A0-6F7E59ED1A12}" type="presParOf" srcId="{EC7BC342-A6CC-4240-9D70-DA3A8FA9CB6A}" destId="{935C0CF4-33D0-47DE-B147-73E9C0065CA5}" srcOrd="2" destOrd="0" presId="urn:microsoft.com/office/officeart/2005/8/layout/vList2"/>
    <dgm:cxn modelId="{CBA06C91-4BAB-42B5-B2D3-C402F8391E9A}" type="presParOf" srcId="{EC7BC342-A6CC-4240-9D70-DA3A8FA9CB6A}" destId="{D02885E0-9D66-48B0-8EFF-5DFF8E1948EA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1D3276-6306-4FEB-A63A-4F5A776515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73FF2D-BF99-4FD2-9020-049C76058A50}">
      <dgm:prSet phldrT="[Текст]"/>
      <dgm:spPr/>
      <dgm:t>
        <a:bodyPr/>
        <a:lstStyle/>
        <a:p>
          <a:r>
            <a:rPr lang="ru-RU" dirty="0">
              <a:solidFill>
                <a:schemeClr val="tx2"/>
              </a:solidFill>
            </a:rPr>
            <a:t>Резервные фонды</a:t>
          </a:r>
        </a:p>
      </dgm:t>
    </dgm:pt>
    <dgm:pt modelId="{BA2FC42A-5209-45CF-9DC7-04E1DA919BD5}" type="parTrans" cxnId="{BD25C224-7900-41E2-BC3E-646756F4C630}">
      <dgm:prSet/>
      <dgm:spPr/>
      <dgm:t>
        <a:bodyPr/>
        <a:lstStyle/>
        <a:p>
          <a:endParaRPr lang="ru-RU"/>
        </a:p>
      </dgm:t>
    </dgm:pt>
    <dgm:pt modelId="{77A82C7F-039B-4EE5-A0A4-5227DC1B9930}" type="sibTrans" cxnId="{BD25C224-7900-41E2-BC3E-646756F4C630}">
      <dgm:prSet/>
      <dgm:spPr/>
      <dgm:t>
        <a:bodyPr/>
        <a:lstStyle/>
        <a:p>
          <a:endParaRPr lang="ru-RU"/>
        </a:p>
      </dgm:t>
    </dgm:pt>
    <dgm:pt modelId="{75ABE6EF-7549-4563-A25D-7747ED1A9E54}">
      <dgm:prSet phldrT="[Текст]" custT="1"/>
      <dgm:spPr/>
      <dgm:t>
        <a:bodyPr/>
        <a:lstStyle/>
        <a:p>
          <a:pPr>
            <a:buNone/>
          </a:pPr>
          <a:r>
            <a:rPr lang="ru-RU" sz="1100" dirty="0"/>
            <a:t> ликвидация последствий стихийных бедствий и других чрезвычайных ситуаций</a:t>
          </a:r>
        </a:p>
      </dgm:t>
    </dgm:pt>
    <dgm:pt modelId="{6F5EA209-FFC7-4E3D-B6F4-1F571A69BA48}" type="parTrans" cxnId="{38E0CD67-A5B2-4F50-833F-842394D044E1}">
      <dgm:prSet/>
      <dgm:spPr/>
      <dgm:t>
        <a:bodyPr/>
        <a:lstStyle/>
        <a:p>
          <a:endParaRPr lang="ru-RU"/>
        </a:p>
      </dgm:t>
    </dgm:pt>
    <dgm:pt modelId="{7B809304-5DF1-48F6-B30A-CCC0EFD23386}" type="sibTrans" cxnId="{38E0CD67-A5B2-4F50-833F-842394D044E1}">
      <dgm:prSet/>
      <dgm:spPr/>
      <dgm:t>
        <a:bodyPr/>
        <a:lstStyle/>
        <a:p>
          <a:endParaRPr lang="ru-RU"/>
        </a:p>
      </dgm:t>
    </dgm:pt>
    <dgm:pt modelId="{027F646A-8EA5-47ED-A2A0-75E98855F6A1}">
      <dgm:prSet phldrT="[Текст]"/>
      <dgm:spPr/>
      <dgm:t>
        <a:bodyPr/>
        <a:lstStyle/>
        <a:p>
          <a:r>
            <a:rPr lang="ru-RU" dirty="0">
              <a:solidFill>
                <a:schemeClr val="tx2"/>
              </a:solidFill>
            </a:rPr>
            <a:t>Судебная система</a:t>
          </a:r>
        </a:p>
      </dgm:t>
    </dgm:pt>
    <dgm:pt modelId="{86056040-4D3B-48E8-8B46-0679B6ACC77D}" type="parTrans" cxnId="{81C05B32-8BBB-484E-BBA7-519626292B13}">
      <dgm:prSet/>
      <dgm:spPr/>
      <dgm:t>
        <a:bodyPr/>
        <a:lstStyle/>
        <a:p>
          <a:endParaRPr lang="ru-RU"/>
        </a:p>
      </dgm:t>
    </dgm:pt>
    <dgm:pt modelId="{F605FC85-C7BF-40B3-A991-C032B5419D83}" type="sibTrans" cxnId="{81C05B32-8BBB-484E-BBA7-519626292B13}">
      <dgm:prSet/>
      <dgm:spPr/>
      <dgm:t>
        <a:bodyPr/>
        <a:lstStyle/>
        <a:p>
          <a:endParaRPr lang="ru-RU"/>
        </a:p>
      </dgm:t>
    </dgm:pt>
    <dgm:pt modelId="{6D6181BD-34B8-4E89-81D0-165080474375}">
      <dgm:prSet phldrT="[Текст]" custT="1"/>
      <dgm:spPr/>
      <dgm:t>
        <a:bodyPr/>
        <a:lstStyle/>
        <a:p>
          <a:pPr>
            <a:buNone/>
          </a:pPr>
          <a:r>
            <a:rPr lang="ru-RU" sz="1000" dirty="0"/>
            <a:t> </a:t>
          </a:r>
          <a:r>
            <a:rPr lang="ru-RU" sz="1100" dirty="0"/>
            <a:t>составление списков кандидатов в присяжные заседатели</a:t>
          </a:r>
        </a:p>
      </dgm:t>
    </dgm:pt>
    <dgm:pt modelId="{DE587A74-5E83-4CC4-A2CE-78C077E80EC8}" type="parTrans" cxnId="{3D4D9962-79CB-4B7B-8DD5-5D47695BC1B3}">
      <dgm:prSet/>
      <dgm:spPr/>
      <dgm:t>
        <a:bodyPr/>
        <a:lstStyle/>
        <a:p>
          <a:endParaRPr lang="ru-RU"/>
        </a:p>
      </dgm:t>
    </dgm:pt>
    <dgm:pt modelId="{49CA4BAD-EF39-4F0A-83D9-81AE84EAA59F}" type="sibTrans" cxnId="{3D4D9962-79CB-4B7B-8DD5-5D47695BC1B3}">
      <dgm:prSet/>
      <dgm:spPr/>
      <dgm:t>
        <a:bodyPr/>
        <a:lstStyle/>
        <a:p>
          <a:endParaRPr lang="ru-RU"/>
        </a:p>
      </dgm:t>
    </dgm:pt>
    <dgm:pt modelId="{6BA46F43-15AD-4BA1-B932-EDCFD9DF931F}" type="pres">
      <dgm:prSet presAssocID="{871D3276-6306-4FEB-A63A-4F5A776515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833A31-DFD9-4688-960E-2FEA36D709BF}" type="pres">
      <dgm:prSet presAssocID="{6D73FF2D-BF99-4FD2-9020-049C76058A5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3EFF9-AA4F-4886-9052-207675661083}" type="pres">
      <dgm:prSet presAssocID="{6D73FF2D-BF99-4FD2-9020-049C76058A5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C7310-3500-41F9-9AB2-6FB80B05EE66}" type="pres">
      <dgm:prSet presAssocID="{027F646A-8EA5-47ED-A2A0-75E98855F6A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DC54E-C46D-4E32-AE96-4653DA31F0F0}" type="pres">
      <dgm:prSet presAssocID="{027F646A-8EA5-47ED-A2A0-75E98855F6A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25C224-7900-41E2-BC3E-646756F4C630}" srcId="{871D3276-6306-4FEB-A63A-4F5A7765154F}" destId="{6D73FF2D-BF99-4FD2-9020-049C76058A50}" srcOrd="0" destOrd="0" parTransId="{BA2FC42A-5209-45CF-9DC7-04E1DA919BD5}" sibTransId="{77A82C7F-039B-4EE5-A0A4-5227DC1B9930}"/>
    <dgm:cxn modelId="{3E6A4675-8C61-476A-BD19-7958F5B51945}" type="presOf" srcId="{75ABE6EF-7549-4563-A25D-7747ED1A9E54}" destId="{1E03EFF9-AA4F-4886-9052-207675661083}" srcOrd="0" destOrd="0" presId="urn:microsoft.com/office/officeart/2005/8/layout/vList2"/>
    <dgm:cxn modelId="{22A33360-AA27-4F65-9E26-9DE559179BDE}" type="presOf" srcId="{6D6181BD-34B8-4E89-81D0-165080474375}" destId="{BECDC54E-C46D-4E32-AE96-4653DA31F0F0}" srcOrd="0" destOrd="0" presId="urn:microsoft.com/office/officeart/2005/8/layout/vList2"/>
    <dgm:cxn modelId="{81C05B32-8BBB-484E-BBA7-519626292B13}" srcId="{871D3276-6306-4FEB-A63A-4F5A7765154F}" destId="{027F646A-8EA5-47ED-A2A0-75E98855F6A1}" srcOrd="1" destOrd="0" parTransId="{86056040-4D3B-48E8-8B46-0679B6ACC77D}" sibTransId="{F605FC85-C7BF-40B3-A991-C032B5419D83}"/>
    <dgm:cxn modelId="{38E0CD67-A5B2-4F50-833F-842394D044E1}" srcId="{6D73FF2D-BF99-4FD2-9020-049C76058A50}" destId="{75ABE6EF-7549-4563-A25D-7747ED1A9E54}" srcOrd="0" destOrd="0" parTransId="{6F5EA209-FFC7-4E3D-B6F4-1F571A69BA48}" sibTransId="{7B809304-5DF1-48F6-B30A-CCC0EFD23386}"/>
    <dgm:cxn modelId="{25FA2525-1B4A-405C-80F7-4DF687B64EEE}" type="presOf" srcId="{871D3276-6306-4FEB-A63A-4F5A7765154F}" destId="{6BA46F43-15AD-4BA1-B932-EDCFD9DF931F}" srcOrd="0" destOrd="0" presId="urn:microsoft.com/office/officeart/2005/8/layout/vList2"/>
    <dgm:cxn modelId="{825ADE5D-2E45-4335-86AA-26F47A505E0F}" type="presOf" srcId="{6D73FF2D-BF99-4FD2-9020-049C76058A50}" destId="{BB833A31-DFD9-4688-960E-2FEA36D709BF}" srcOrd="0" destOrd="0" presId="urn:microsoft.com/office/officeart/2005/8/layout/vList2"/>
    <dgm:cxn modelId="{D127CF79-1E8F-489C-BE2D-9A9F9003EA72}" type="presOf" srcId="{027F646A-8EA5-47ED-A2A0-75E98855F6A1}" destId="{B1FC7310-3500-41F9-9AB2-6FB80B05EE66}" srcOrd="0" destOrd="0" presId="urn:microsoft.com/office/officeart/2005/8/layout/vList2"/>
    <dgm:cxn modelId="{3D4D9962-79CB-4B7B-8DD5-5D47695BC1B3}" srcId="{027F646A-8EA5-47ED-A2A0-75E98855F6A1}" destId="{6D6181BD-34B8-4E89-81D0-165080474375}" srcOrd="0" destOrd="0" parTransId="{DE587A74-5E83-4CC4-A2CE-78C077E80EC8}" sibTransId="{49CA4BAD-EF39-4F0A-83D9-81AE84EAA59F}"/>
    <dgm:cxn modelId="{CFADECC6-8490-4ADE-B99D-C77D13DE1424}" type="presParOf" srcId="{6BA46F43-15AD-4BA1-B932-EDCFD9DF931F}" destId="{BB833A31-DFD9-4688-960E-2FEA36D709BF}" srcOrd="0" destOrd="0" presId="urn:microsoft.com/office/officeart/2005/8/layout/vList2"/>
    <dgm:cxn modelId="{461DA3E1-784B-487E-876A-3984FDF4E29E}" type="presParOf" srcId="{6BA46F43-15AD-4BA1-B932-EDCFD9DF931F}" destId="{1E03EFF9-AA4F-4886-9052-207675661083}" srcOrd="1" destOrd="0" presId="urn:microsoft.com/office/officeart/2005/8/layout/vList2"/>
    <dgm:cxn modelId="{62494CA9-D34B-473C-976D-1CFB03ABA91C}" type="presParOf" srcId="{6BA46F43-15AD-4BA1-B932-EDCFD9DF931F}" destId="{B1FC7310-3500-41F9-9AB2-6FB80B05EE66}" srcOrd="2" destOrd="0" presId="urn:microsoft.com/office/officeart/2005/8/layout/vList2"/>
    <dgm:cxn modelId="{DE191C75-C92C-42D4-87A7-6FB8FFDEB571}" type="presParOf" srcId="{6BA46F43-15AD-4BA1-B932-EDCFD9DF931F}" destId="{BECDC54E-C46D-4E32-AE96-4653DA31F0F0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0C8280-25D8-4F5A-A26E-82E68EF1AB0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78E680-9F78-4B6C-A33E-E3C37CC30AC6}">
      <dgm:prSet phldrT="[Текст]"/>
      <dgm:spPr>
        <a:solidFill>
          <a:schemeClr val="accent3"/>
        </a:solidFill>
      </dgm:spPr>
      <dgm:t>
        <a:bodyPr/>
        <a:lstStyle/>
        <a:p>
          <a:pPr algn="ctr"/>
          <a:r>
            <a:rPr lang="ru-RU" dirty="0"/>
            <a:t>2023</a:t>
          </a:r>
        </a:p>
      </dgm:t>
    </dgm:pt>
    <dgm:pt modelId="{A2AAB2EA-0862-47C3-A382-220BB5C43978}" type="par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FA22FA4F-CB02-4275-B0ED-D3FD0E3D7D7C}" type="sib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0872440A-889C-4643-8BD1-4EB207BE2DCF}">
      <dgm:prSet phldrT="[Текст]"/>
      <dgm:spPr/>
      <dgm:t>
        <a:bodyPr/>
        <a:lstStyle/>
        <a:p>
          <a:pPr algn="ctr"/>
          <a:r>
            <a:rPr lang="ru-RU" dirty="0"/>
            <a:t>51419,0 тыс. рублей</a:t>
          </a:r>
        </a:p>
      </dgm:t>
    </dgm:pt>
    <dgm:pt modelId="{153D06F5-A499-42B6-862F-4CC2EC52E25F}" type="par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54C75EE6-6D75-4E36-A7DF-1F651C726B06}" type="sib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E1890BDE-DD7F-40D6-BD1E-E93F00DFAEDA}">
      <dgm:prSet phldrT="[Текст]"/>
      <dgm:spPr>
        <a:solidFill>
          <a:srgbClr val="1EBE9B"/>
        </a:solidFill>
      </dgm:spPr>
      <dgm:t>
        <a:bodyPr/>
        <a:lstStyle/>
        <a:p>
          <a:pPr algn="ctr"/>
          <a:r>
            <a:rPr lang="ru-RU" dirty="0"/>
            <a:t>2024</a:t>
          </a:r>
        </a:p>
      </dgm:t>
    </dgm:pt>
    <dgm:pt modelId="{A2FDACFD-F0D3-43F3-BDBB-35560AA2F427}" type="par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4C6D8232-D0CA-4EDD-BA7E-D0BE7A2F057C}" type="sib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86CBCAF2-E8DA-422F-A33D-2BCE71EA2720}">
      <dgm:prSet phldrT="[Текст]"/>
      <dgm:spPr/>
      <dgm:t>
        <a:bodyPr/>
        <a:lstStyle/>
        <a:p>
          <a:pPr algn="ctr"/>
          <a:r>
            <a:rPr lang="ru-RU" dirty="0"/>
            <a:t>47797,3 тыс. рублей</a:t>
          </a:r>
        </a:p>
      </dgm:t>
    </dgm:pt>
    <dgm:pt modelId="{38C9CE49-C5F2-4595-BF40-F92FBC170374}" type="par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D6005B8E-E95B-45EE-B69D-23B2317FB514}" type="sib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86F16958-6883-4745-BB77-63DD9FD3B3C1}">
      <dgm:prSet phldrT="[Текст]"/>
      <dgm:spPr/>
      <dgm:t>
        <a:bodyPr/>
        <a:lstStyle/>
        <a:p>
          <a:pPr algn="ctr"/>
          <a:r>
            <a:rPr lang="ru-RU" dirty="0"/>
            <a:t>44886,7 тыс. рублей</a:t>
          </a:r>
        </a:p>
      </dgm:t>
    </dgm:pt>
    <dgm:pt modelId="{09AC4B9B-D09F-49CB-A27F-5EDE4B1EA9C4}" type="par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2AAE04BF-BC9B-482B-A76B-1E32E87DF75B}" type="sib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A0E60320-049A-4DDE-9022-FF2359B0A6D2}">
      <dgm:prSet phldrT="[Текст]"/>
      <dgm:spPr>
        <a:solidFill>
          <a:schemeClr val="accent2"/>
        </a:solidFill>
      </dgm:spPr>
      <dgm:t>
        <a:bodyPr/>
        <a:lstStyle/>
        <a:p>
          <a:pPr algn="ctr"/>
          <a:r>
            <a:rPr lang="ru-RU" dirty="0"/>
            <a:t>2025</a:t>
          </a:r>
        </a:p>
      </dgm:t>
    </dgm:pt>
    <dgm:pt modelId="{C06BFCD3-CCC8-40D7-BF3D-BE18223CE4C4}" type="par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580FD1A3-F4BB-48DB-ADB0-3805E055A861}" type="sib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8FB7DF51-B68D-47FC-BF27-B020C6335946}" type="pres">
      <dgm:prSet presAssocID="{140C8280-25D8-4F5A-A26E-82E68EF1AB0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7B6C6A8-86D9-4E11-B7F7-FC7CCCBE0690}" type="pres">
      <dgm:prSet presAssocID="{F978E680-9F78-4B6C-A33E-E3C37CC30AC6}" presName="thickLine" presStyleLbl="alignNode1" presStyleIdx="0" presStyleCnt="3"/>
      <dgm:spPr/>
    </dgm:pt>
    <dgm:pt modelId="{7831DD60-45FF-4349-89E7-ECE90BD04EBB}" type="pres">
      <dgm:prSet presAssocID="{F978E680-9F78-4B6C-A33E-E3C37CC30AC6}" presName="horz1" presStyleCnt="0"/>
      <dgm:spPr/>
    </dgm:pt>
    <dgm:pt modelId="{F13A1425-9BC2-4EE6-956C-60C73CAA182A}" type="pres">
      <dgm:prSet presAssocID="{F978E680-9F78-4B6C-A33E-E3C37CC30AC6}" presName="tx1" presStyleLbl="revTx" presStyleIdx="0" presStyleCnt="6"/>
      <dgm:spPr/>
      <dgm:t>
        <a:bodyPr/>
        <a:lstStyle/>
        <a:p>
          <a:endParaRPr lang="ru-RU"/>
        </a:p>
      </dgm:t>
    </dgm:pt>
    <dgm:pt modelId="{C3F664F4-BCA0-44C2-B7BA-DF7A1D33F4BB}" type="pres">
      <dgm:prSet presAssocID="{F978E680-9F78-4B6C-A33E-E3C37CC30AC6}" presName="vert1" presStyleCnt="0"/>
      <dgm:spPr/>
    </dgm:pt>
    <dgm:pt modelId="{62B35ED8-DE24-4CC2-ACFB-6BA7C0CBD7F1}" type="pres">
      <dgm:prSet presAssocID="{0872440A-889C-4643-8BD1-4EB207BE2DCF}" presName="vertSpace2a" presStyleCnt="0"/>
      <dgm:spPr/>
    </dgm:pt>
    <dgm:pt modelId="{9AE84A40-7C52-4D67-AAD4-93AA676D868F}" type="pres">
      <dgm:prSet presAssocID="{0872440A-889C-4643-8BD1-4EB207BE2DCF}" presName="horz2" presStyleCnt="0"/>
      <dgm:spPr/>
    </dgm:pt>
    <dgm:pt modelId="{649244D2-FD62-43CC-B8F8-EC2228AE0D01}" type="pres">
      <dgm:prSet presAssocID="{0872440A-889C-4643-8BD1-4EB207BE2DCF}" presName="horzSpace2" presStyleCnt="0"/>
      <dgm:spPr/>
    </dgm:pt>
    <dgm:pt modelId="{6A84A4E5-A552-4305-8D1C-D3DC105AAA63}" type="pres">
      <dgm:prSet presAssocID="{0872440A-889C-4643-8BD1-4EB207BE2DCF}" presName="tx2" presStyleLbl="revTx" presStyleIdx="1" presStyleCnt="6"/>
      <dgm:spPr/>
      <dgm:t>
        <a:bodyPr/>
        <a:lstStyle/>
        <a:p>
          <a:endParaRPr lang="ru-RU"/>
        </a:p>
      </dgm:t>
    </dgm:pt>
    <dgm:pt modelId="{5C968E4A-DFB9-4003-93C3-932B3C6CF5D8}" type="pres">
      <dgm:prSet presAssocID="{0872440A-889C-4643-8BD1-4EB207BE2DCF}" presName="vert2" presStyleCnt="0"/>
      <dgm:spPr/>
    </dgm:pt>
    <dgm:pt modelId="{DC0CD827-664E-4595-A6D4-8E86230C7F93}" type="pres">
      <dgm:prSet presAssocID="{0872440A-889C-4643-8BD1-4EB207BE2DCF}" presName="thinLine2b" presStyleLbl="callout" presStyleIdx="0" presStyleCnt="3"/>
      <dgm:spPr/>
    </dgm:pt>
    <dgm:pt modelId="{A4896BC0-666F-46F6-A532-1008A831A1C9}" type="pres">
      <dgm:prSet presAssocID="{0872440A-889C-4643-8BD1-4EB207BE2DCF}" presName="vertSpace2b" presStyleCnt="0"/>
      <dgm:spPr/>
    </dgm:pt>
    <dgm:pt modelId="{B504ABE0-DD27-413C-9402-48D782FBED83}" type="pres">
      <dgm:prSet presAssocID="{E1890BDE-DD7F-40D6-BD1E-E93F00DFAEDA}" presName="thickLine" presStyleLbl="alignNode1" presStyleIdx="1" presStyleCnt="3"/>
      <dgm:spPr/>
    </dgm:pt>
    <dgm:pt modelId="{A8A4A7C1-20A5-481C-B94B-94F41620345F}" type="pres">
      <dgm:prSet presAssocID="{E1890BDE-DD7F-40D6-BD1E-E93F00DFAEDA}" presName="horz1" presStyleCnt="0"/>
      <dgm:spPr/>
    </dgm:pt>
    <dgm:pt modelId="{C12FE1D0-2D56-4E7B-9120-A327E5D8A8D1}" type="pres">
      <dgm:prSet presAssocID="{E1890BDE-DD7F-40D6-BD1E-E93F00DFAEDA}" presName="tx1" presStyleLbl="revTx" presStyleIdx="2" presStyleCnt="6"/>
      <dgm:spPr/>
      <dgm:t>
        <a:bodyPr/>
        <a:lstStyle/>
        <a:p>
          <a:endParaRPr lang="ru-RU"/>
        </a:p>
      </dgm:t>
    </dgm:pt>
    <dgm:pt modelId="{237600DF-0BD2-44AC-8461-267CA3918DE1}" type="pres">
      <dgm:prSet presAssocID="{E1890BDE-DD7F-40D6-BD1E-E93F00DFAEDA}" presName="vert1" presStyleCnt="0"/>
      <dgm:spPr/>
    </dgm:pt>
    <dgm:pt modelId="{611F148F-A706-4927-84BF-F8D15E90340D}" type="pres">
      <dgm:prSet presAssocID="{86CBCAF2-E8DA-422F-A33D-2BCE71EA2720}" presName="vertSpace2a" presStyleCnt="0"/>
      <dgm:spPr/>
    </dgm:pt>
    <dgm:pt modelId="{8C0DBC15-45F5-40E2-B58B-E0F96D6030BB}" type="pres">
      <dgm:prSet presAssocID="{86CBCAF2-E8DA-422F-A33D-2BCE71EA2720}" presName="horz2" presStyleCnt="0"/>
      <dgm:spPr/>
    </dgm:pt>
    <dgm:pt modelId="{C54C74EF-DA3D-49CC-8DC1-09B0490F3365}" type="pres">
      <dgm:prSet presAssocID="{86CBCAF2-E8DA-422F-A33D-2BCE71EA2720}" presName="horzSpace2" presStyleCnt="0"/>
      <dgm:spPr/>
    </dgm:pt>
    <dgm:pt modelId="{58A0A52C-BF7E-436E-87DD-06F814C156BB}" type="pres">
      <dgm:prSet presAssocID="{86CBCAF2-E8DA-422F-A33D-2BCE71EA2720}" presName="tx2" presStyleLbl="revTx" presStyleIdx="3" presStyleCnt="6"/>
      <dgm:spPr/>
      <dgm:t>
        <a:bodyPr/>
        <a:lstStyle/>
        <a:p>
          <a:endParaRPr lang="ru-RU"/>
        </a:p>
      </dgm:t>
    </dgm:pt>
    <dgm:pt modelId="{A77009F8-8469-40D7-ADBE-C7232FC5FE9C}" type="pres">
      <dgm:prSet presAssocID="{86CBCAF2-E8DA-422F-A33D-2BCE71EA2720}" presName="vert2" presStyleCnt="0"/>
      <dgm:spPr/>
    </dgm:pt>
    <dgm:pt modelId="{8ED002A2-2FB6-4C91-A49D-53726B40DF8D}" type="pres">
      <dgm:prSet presAssocID="{86CBCAF2-E8DA-422F-A33D-2BCE71EA2720}" presName="thinLine2b" presStyleLbl="callout" presStyleIdx="1" presStyleCnt="3"/>
      <dgm:spPr/>
    </dgm:pt>
    <dgm:pt modelId="{327DE62A-FB10-4647-9D65-A3989E5EAB34}" type="pres">
      <dgm:prSet presAssocID="{86CBCAF2-E8DA-422F-A33D-2BCE71EA2720}" presName="vertSpace2b" presStyleCnt="0"/>
      <dgm:spPr/>
    </dgm:pt>
    <dgm:pt modelId="{6543005E-3F94-4306-A691-6768B3CC884F}" type="pres">
      <dgm:prSet presAssocID="{A0E60320-049A-4DDE-9022-FF2359B0A6D2}" presName="thickLine" presStyleLbl="alignNode1" presStyleIdx="2" presStyleCnt="3"/>
      <dgm:spPr/>
    </dgm:pt>
    <dgm:pt modelId="{5A836A5A-F824-4A2B-AC6F-EC8CE78C06C0}" type="pres">
      <dgm:prSet presAssocID="{A0E60320-049A-4DDE-9022-FF2359B0A6D2}" presName="horz1" presStyleCnt="0"/>
      <dgm:spPr/>
    </dgm:pt>
    <dgm:pt modelId="{0202BF9D-5674-450F-AFC8-ED808C2AAB84}" type="pres">
      <dgm:prSet presAssocID="{A0E60320-049A-4DDE-9022-FF2359B0A6D2}" presName="tx1" presStyleLbl="revTx" presStyleIdx="4" presStyleCnt="6"/>
      <dgm:spPr/>
      <dgm:t>
        <a:bodyPr/>
        <a:lstStyle/>
        <a:p>
          <a:endParaRPr lang="ru-RU"/>
        </a:p>
      </dgm:t>
    </dgm:pt>
    <dgm:pt modelId="{F8B201DC-6ACD-4D97-A612-3F04183911A1}" type="pres">
      <dgm:prSet presAssocID="{A0E60320-049A-4DDE-9022-FF2359B0A6D2}" presName="vert1" presStyleCnt="0"/>
      <dgm:spPr/>
    </dgm:pt>
    <dgm:pt modelId="{099AC797-92A9-4FA8-A06F-74F75DCC6AA2}" type="pres">
      <dgm:prSet presAssocID="{86F16958-6883-4745-BB77-63DD9FD3B3C1}" presName="vertSpace2a" presStyleCnt="0"/>
      <dgm:spPr/>
    </dgm:pt>
    <dgm:pt modelId="{4014FB8C-94FE-4B0D-92E6-B686C897D79A}" type="pres">
      <dgm:prSet presAssocID="{86F16958-6883-4745-BB77-63DD9FD3B3C1}" presName="horz2" presStyleCnt="0"/>
      <dgm:spPr/>
    </dgm:pt>
    <dgm:pt modelId="{57CC9014-0481-4226-92DC-AF2DB1838646}" type="pres">
      <dgm:prSet presAssocID="{86F16958-6883-4745-BB77-63DD9FD3B3C1}" presName="horzSpace2" presStyleCnt="0"/>
      <dgm:spPr/>
    </dgm:pt>
    <dgm:pt modelId="{4D9FF308-9180-4BB1-BB35-BDCD2049A3B2}" type="pres">
      <dgm:prSet presAssocID="{86F16958-6883-4745-BB77-63DD9FD3B3C1}" presName="tx2" presStyleLbl="revTx" presStyleIdx="5" presStyleCnt="6"/>
      <dgm:spPr/>
      <dgm:t>
        <a:bodyPr/>
        <a:lstStyle/>
        <a:p>
          <a:endParaRPr lang="ru-RU"/>
        </a:p>
      </dgm:t>
    </dgm:pt>
    <dgm:pt modelId="{89E5D9E9-C915-42E9-8DE9-50C3D9F31863}" type="pres">
      <dgm:prSet presAssocID="{86F16958-6883-4745-BB77-63DD9FD3B3C1}" presName="vert2" presStyleCnt="0"/>
      <dgm:spPr/>
    </dgm:pt>
    <dgm:pt modelId="{D7C510CE-AFB7-4FC7-B645-7377DCFE0CF5}" type="pres">
      <dgm:prSet presAssocID="{86F16958-6883-4745-BB77-63DD9FD3B3C1}" presName="thinLine2b" presStyleLbl="callout" presStyleIdx="2" presStyleCnt="3"/>
      <dgm:spPr/>
    </dgm:pt>
    <dgm:pt modelId="{050DEB97-EEB2-4C24-AEBC-62ECED500BEF}" type="pres">
      <dgm:prSet presAssocID="{86F16958-6883-4745-BB77-63DD9FD3B3C1}" presName="vertSpace2b" presStyleCnt="0"/>
      <dgm:spPr/>
    </dgm:pt>
  </dgm:ptLst>
  <dgm:cxnLst>
    <dgm:cxn modelId="{35E567FC-0E80-4670-AE41-B5B0BC27BB15}" type="presOf" srcId="{0872440A-889C-4643-8BD1-4EB207BE2DCF}" destId="{6A84A4E5-A552-4305-8D1C-D3DC105AAA63}" srcOrd="0" destOrd="0" presId="urn:microsoft.com/office/officeart/2008/layout/LinedList"/>
    <dgm:cxn modelId="{B0479DBD-EE05-402B-8ED6-DA6AC5BD3FAA}" type="presOf" srcId="{86CBCAF2-E8DA-422F-A33D-2BCE71EA2720}" destId="{58A0A52C-BF7E-436E-87DD-06F814C156BB}" srcOrd="0" destOrd="0" presId="urn:microsoft.com/office/officeart/2008/layout/LinedList"/>
    <dgm:cxn modelId="{805E468B-7BF6-4C37-8994-5A2916DCF253}" type="presOf" srcId="{E1890BDE-DD7F-40D6-BD1E-E93F00DFAEDA}" destId="{C12FE1D0-2D56-4E7B-9120-A327E5D8A8D1}" srcOrd="0" destOrd="0" presId="urn:microsoft.com/office/officeart/2008/layout/LinedList"/>
    <dgm:cxn modelId="{553406C4-8A88-4A21-A802-2E36FC7B7E33}" type="presOf" srcId="{F978E680-9F78-4B6C-A33E-E3C37CC30AC6}" destId="{F13A1425-9BC2-4EE6-956C-60C73CAA182A}" srcOrd="0" destOrd="0" presId="urn:microsoft.com/office/officeart/2008/layout/LinedList"/>
    <dgm:cxn modelId="{C8809A65-6F9F-42F4-B26C-DF181C2FE5BA}" type="presOf" srcId="{140C8280-25D8-4F5A-A26E-82E68EF1AB06}" destId="{8FB7DF51-B68D-47FC-BF27-B020C6335946}" srcOrd="0" destOrd="0" presId="urn:microsoft.com/office/officeart/2008/layout/LinedList"/>
    <dgm:cxn modelId="{81B310E7-0013-4224-A333-05BE12DB1F4A}" srcId="{E1890BDE-DD7F-40D6-BD1E-E93F00DFAEDA}" destId="{86CBCAF2-E8DA-422F-A33D-2BCE71EA2720}" srcOrd="0" destOrd="0" parTransId="{38C9CE49-C5F2-4595-BF40-F92FBC170374}" sibTransId="{D6005B8E-E95B-45EE-B69D-23B2317FB514}"/>
    <dgm:cxn modelId="{D94A6E2C-E550-406D-B86D-6FD0DBF118DA}" type="presOf" srcId="{A0E60320-049A-4DDE-9022-FF2359B0A6D2}" destId="{0202BF9D-5674-450F-AFC8-ED808C2AAB84}" srcOrd="0" destOrd="0" presId="urn:microsoft.com/office/officeart/2008/layout/LinedList"/>
    <dgm:cxn modelId="{F34C8D14-DD61-4B5D-B799-FE32FAD31CFD}" srcId="{140C8280-25D8-4F5A-A26E-82E68EF1AB06}" destId="{F978E680-9F78-4B6C-A33E-E3C37CC30AC6}" srcOrd="0" destOrd="0" parTransId="{A2AAB2EA-0862-47C3-A382-220BB5C43978}" sibTransId="{FA22FA4F-CB02-4275-B0ED-D3FD0E3D7D7C}"/>
    <dgm:cxn modelId="{7D011F7E-95CB-48B2-93C3-D2B513202A75}" srcId="{140C8280-25D8-4F5A-A26E-82E68EF1AB06}" destId="{A0E60320-049A-4DDE-9022-FF2359B0A6D2}" srcOrd="2" destOrd="0" parTransId="{C06BFCD3-CCC8-40D7-BF3D-BE18223CE4C4}" sibTransId="{580FD1A3-F4BB-48DB-ADB0-3805E055A861}"/>
    <dgm:cxn modelId="{E2024D72-E2C3-455C-844F-2E8E25EBA850}" srcId="{140C8280-25D8-4F5A-A26E-82E68EF1AB06}" destId="{E1890BDE-DD7F-40D6-BD1E-E93F00DFAEDA}" srcOrd="1" destOrd="0" parTransId="{A2FDACFD-F0D3-43F3-BDBB-35560AA2F427}" sibTransId="{4C6D8232-D0CA-4EDD-BA7E-D0BE7A2F057C}"/>
    <dgm:cxn modelId="{1589717C-54D3-44DB-BA86-74EBE2CDEF15}" srcId="{A0E60320-049A-4DDE-9022-FF2359B0A6D2}" destId="{86F16958-6883-4745-BB77-63DD9FD3B3C1}" srcOrd="0" destOrd="0" parTransId="{09AC4B9B-D09F-49CB-A27F-5EDE4B1EA9C4}" sibTransId="{2AAE04BF-BC9B-482B-A76B-1E32E87DF75B}"/>
    <dgm:cxn modelId="{75C4DF07-D4F8-41E3-AACE-A380F8EB9F96}" srcId="{F978E680-9F78-4B6C-A33E-E3C37CC30AC6}" destId="{0872440A-889C-4643-8BD1-4EB207BE2DCF}" srcOrd="0" destOrd="0" parTransId="{153D06F5-A499-42B6-862F-4CC2EC52E25F}" sibTransId="{54C75EE6-6D75-4E36-A7DF-1F651C726B06}"/>
    <dgm:cxn modelId="{EF49C21E-20C3-4D81-A6E2-50084399155C}" type="presOf" srcId="{86F16958-6883-4745-BB77-63DD9FD3B3C1}" destId="{4D9FF308-9180-4BB1-BB35-BDCD2049A3B2}" srcOrd="0" destOrd="0" presId="urn:microsoft.com/office/officeart/2008/layout/LinedList"/>
    <dgm:cxn modelId="{2EEB7E6C-6E06-4885-893A-8FB34A8767C6}" type="presParOf" srcId="{8FB7DF51-B68D-47FC-BF27-B020C6335946}" destId="{D7B6C6A8-86D9-4E11-B7F7-FC7CCCBE0690}" srcOrd="0" destOrd="0" presId="urn:microsoft.com/office/officeart/2008/layout/LinedList"/>
    <dgm:cxn modelId="{131FCCB8-9A1A-4CBE-B1AC-27A276FEBE43}" type="presParOf" srcId="{8FB7DF51-B68D-47FC-BF27-B020C6335946}" destId="{7831DD60-45FF-4349-89E7-ECE90BD04EBB}" srcOrd="1" destOrd="0" presId="urn:microsoft.com/office/officeart/2008/layout/LinedList"/>
    <dgm:cxn modelId="{1D263C7A-04F7-4660-95A9-809367AD0498}" type="presParOf" srcId="{7831DD60-45FF-4349-89E7-ECE90BD04EBB}" destId="{F13A1425-9BC2-4EE6-956C-60C73CAA182A}" srcOrd="0" destOrd="0" presId="urn:microsoft.com/office/officeart/2008/layout/LinedList"/>
    <dgm:cxn modelId="{109C7F61-9FC6-4801-A294-33D357B27E6E}" type="presParOf" srcId="{7831DD60-45FF-4349-89E7-ECE90BD04EBB}" destId="{C3F664F4-BCA0-44C2-B7BA-DF7A1D33F4BB}" srcOrd="1" destOrd="0" presId="urn:microsoft.com/office/officeart/2008/layout/LinedList"/>
    <dgm:cxn modelId="{1D211868-A1FF-4DE3-B80C-21E6D85778CA}" type="presParOf" srcId="{C3F664F4-BCA0-44C2-B7BA-DF7A1D33F4BB}" destId="{62B35ED8-DE24-4CC2-ACFB-6BA7C0CBD7F1}" srcOrd="0" destOrd="0" presId="urn:microsoft.com/office/officeart/2008/layout/LinedList"/>
    <dgm:cxn modelId="{F71BE6E3-A268-471B-87E0-803E837603EA}" type="presParOf" srcId="{C3F664F4-BCA0-44C2-B7BA-DF7A1D33F4BB}" destId="{9AE84A40-7C52-4D67-AAD4-93AA676D868F}" srcOrd="1" destOrd="0" presId="urn:microsoft.com/office/officeart/2008/layout/LinedList"/>
    <dgm:cxn modelId="{D49EE972-5131-40CA-9102-6952721A17F7}" type="presParOf" srcId="{9AE84A40-7C52-4D67-AAD4-93AA676D868F}" destId="{649244D2-FD62-43CC-B8F8-EC2228AE0D01}" srcOrd="0" destOrd="0" presId="urn:microsoft.com/office/officeart/2008/layout/LinedList"/>
    <dgm:cxn modelId="{4D175E17-1688-471D-89BF-97955A086168}" type="presParOf" srcId="{9AE84A40-7C52-4D67-AAD4-93AA676D868F}" destId="{6A84A4E5-A552-4305-8D1C-D3DC105AAA63}" srcOrd="1" destOrd="0" presId="urn:microsoft.com/office/officeart/2008/layout/LinedList"/>
    <dgm:cxn modelId="{DF983D50-8EC5-4627-BCBF-AAAEAC71DBEB}" type="presParOf" srcId="{9AE84A40-7C52-4D67-AAD4-93AA676D868F}" destId="{5C968E4A-DFB9-4003-93C3-932B3C6CF5D8}" srcOrd="2" destOrd="0" presId="urn:microsoft.com/office/officeart/2008/layout/LinedList"/>
    <dgm:cxn modelId="{DC2DCFEB-BC34-4829-8408-36332960A5EF}" type="presParOf" srcId="{C3F664F4-BCA0-44C2-B7BA-DF7A1D33F4BB}" destId="{DC0CD827-664E-4595-A6D4-8E86230C7F93}" srcOrd="2" destOrd="0" presId="urn:microsoft.com/office/officeart/2008/layout/LinedList"/>
    <dgm:cxn modelId="{DFC04C7A-ED1C-4D77-8B37-650F1FE6C57A}" type="presParOf" srcId="{C3F664F4-BCA0-44C2-B7BA-DF7A1D33F4BB}" destId="{A4896BC0-666F-46F6-A532-1008A831A1C9}" srcOrd="3" destOrd="0" presId="urn:microsoft.com/office/officeart/2008/layout/LinedList"/>
    <dgm:cxn modelId="{75ED27FE-F47B-4F30-8C3C-740E922AAB8D}" type="presParOf" srcId="{8FB7DF51-B68D-47FC-BF27-B020C6335946}" destId="{B504ABE0-DD27-413C-9402-48D782FBED83}" srcOrd="2" destOrd="0" presId="urn:microsoft.com/office/officeart/2008/layout/LinedList"/>
    <dgm:cxn modelId="{BD8DCDB3-487A-4609-9F1D-03F42F8E3E94}" type="presParOf" srcId="{8FB7DF51-B68D-47FC-BF27-B020C6335946}" destId="{A8A4A7C1-20A5-481C-B94B-94F41620345F}" srcOrd="3" destOrd="0" presId="urn:microsoft.com/office/officeart/2008/layout/LinedList"/>
    <dgm:cxn modelId="{231C81B1-BAE4-4388-AF3F-4C2E4C42E93F}" type="presParOf" srcId="{A8A4A7C1-20A5-481C-B94B-94F41620345F}" destId="{C12FE1D0-2D56-4E7B-9120-A327E5D8A8D1}" srcOrd="0" destOrd="0" presId="urn:microsoft.com/office/officeart/2008/layout/LinedList"/>
    <dgm:cxn modelId="{4505FE9E-C98A-4CBC-8FD4-4F3D790F54E5}" type="presParOf" srcId="{A8A4A7C1-20A5-481C-B94B-94F41620345F}" destId="{237600DF-0BD2-44AC-8461-267CA3918DE1}" srcOrd="1" destOrd="0" presId="urn:microsoft.com/office/officeart/2008/layout/LinedList"/>
    <dgm:cxn modelId="{739BD04B-B2A3-42C8-88D5-B48B285627BA}" type="presParOf" srcId="{237600DF-0BD2-44AC-8461-267CA3918DE1}" destId="{611F148F-A706-4927-84BF-F8D15E90340D}" srcOrd="0" destOrd="0" presId="urn:microsoft.com/office/officeart/2008/layout/LinedList"/>
    <dgm:cxn modelId="{488FF90A-0C94-41C3-8FCD-423CBDB605DD}" type="presParOf" srcId="{237600DF-0BD2-44AC-8461-267CA3918DE1}" destId="{8C0DBC15-45F5-40E2-B58B-E0F96D6030BB}" srcOrd="1" destOrd="0" presId="urn:microsoft.com/office/officeart/2008/layout/LinedList"/>
    <dgm:cxn modelId="{AD40C720-3DB4-4C8E-8EA3-A4FEC192DF71}" type="presParOf" srcId="{8C0DBC15-45F5-40E2-B58B-E0F96D6030BB}" destId="{C54C74EF-DA3D-49CC-8DC1-09B0490F3365}" srcOrd="0" destOrd="0" presId="urn:microsoft.com/office/officeart/2008/layout/LinedList"/>
    <dgm:cxn modelId="{1D6627EE-0779-4F9F-ADFC-8A386D7EB8CA}" type="presParOf" srcId="{8C0DBC15-45F5-40E2-B58B-E0F96D6030BB}" destId="{58A0A52C-BF7E-436E-87DD-06F814C156BB}" srcOrd="1" destOrd="0" presId="urn:microsoft.com/office/officeart/2008/layout/LinedList"/>
    <dgm:cxn modelId="{55A5C0CC-3E8A-4C62-B72D-44F88B36C3F9}" type="presParOf" srcId="{8C0DBC15-45F5-40E2-B58B-E0F96D6030BB}" destId="{A77009F8-8469-40D7-ADBE-C7232FC5FE9C}" srcOrd="2" destOrd="0" presId="urn:microsoft.com/office/officeart/2008/layout/LinedList"/>
    <dgm:cxn modelId="{73A75C43-9562-4010-BBFE-83F6541BEB01}" type="presParOf" srcId="{237600DF-0BD2-44AC-8461-267CA3918DE1}" destId="{8ED002A2-2FB6-4C91-A49D-53726B40DF8D}" srcOrd="2" destOrd="0" presId="urn:microsoft.com/office/officeart/2008/layout/LinedList"/>
    <dgm:cxn modelId="{D374B6E7-ABB4-498C-A0FF-94D929177300}" type="presParOf" srcId="{237600DF-0BD2-44AC-8461-267CA3918DE1}" destId="{327DE62A-FB10-4647-9D65-A3989E5EAB34}" srcOrd="3" destOrd="0" presId="urn:microsoft.com/office/officeart/2008/layout/LinedList"/>
    <dgm:cxn modelId="{84172C62-DA2D-4E69-B1B3-D7D2CDA4B722}" type="presParOf" srcId="{8FB7DF51-B68D-47FC-BF27-B020C6335946}" destId="{6543005E-3F94-4306-A691-6768B3CC884F}" srcOrd="4" destOrd="0" presId="urn:microsoft.com/office/officeart/2008/layout/LinedList"/>
    <dgm:cxn modelId="{D20A3D7B-5973-4A47-9C0D-AA7F84FF2F37}" type="presParOf" srcId="{8FB7DF51-B68D-47FC-BF27-B020C6335946}" destId="{5A836A5A-F824-4A2B-AC6F-EC8CE78C06C0}" srcOrd="5" destOrd="0" presId="urn:microsoft.com/office/officeart/2008/layout/LinedList"/>
    <dgm:cxn modelId="{7BB365E0-6A34-48BC-9AFB-203B16BDAD3D}" type="presParOf" srcId="{5A836A5A-F824-4A2B-AC6F-EC8CE78C06C0}" destId="{0202BF9D-5674-450F-AFC8-ED808C2AAB84}" srcOrd="0" destOrd="0" presId="urn:microsoft.com/office/officeart/2008/layout/LinedList"/>
    <dgm:cxn modelId="{5E71BD0D-7E68-4565-AC49-1E7D93690A4A}" type="presParOf" srcId="{5A836A5A-F824-4A2B-AC6F-EC8CE78C06C0}" destId="{F8B201DC-6ACD-4D97-A612-3F04183911A1}" srcOrd="1" destOrd="0" presId="urn:microsoft.com/office/officeart/2008/layout/LinedList"/>
    <dgm:cxn modelId="{5668CAF9-AE00-4139-A4CD-B8BD106BB218}" type="presParOf" srcId="{F8B201DC-6ACD-4D97-A612-3F04183911A1}" destId="{099AC797-92A9-4FA8-A06F-74F75DCC6AA2}" srcOrd="0" destOrd="0" presId="urn:microsoft.com/office/officeart/2008/layout/LinedList"/>
    <dgm:cxn modelId="{B3DCEE43-53AD-4011-AB29-7F8A5ED327D5}" type="presParOf" srcId="{F8B201DC-6ACD-4D97-A612-3F04183911A1}" destId="{4014FB8C-94FE-4B0D-92E6-B686C897D79A}" srcOrd="1" destOrd="0" presId="urn:microsoft.com/office/officeart/2008/layout/LinedList"/>
    <dgm:cxn modelId="{9B7A979B-4F46-47FE-94D4-A3F3D1B05D08}" type="presParOf" srcId="{4014FB8C-94FE-4B0D-92E6-B686C897D79A}" destId="{57CC9014-0481-4226-92DC-AF2DB1838646}" srcOrd="0" destOrd="0" presId="urn:microsoft.com/office/officeart/2008/layout/LinedList"/>
    <dgm:cxn modelId="{FC44FE52-386A-4184-A8D6-39D482FC6E60}" type="presParOf" srcId="{4014FB8C-94FE-4B0D-92E6-B686C897D79A}" destId="{4D9FF308-9180-4BB1-BB35-BDCD2049A3B2}" srcOrd="1" destOrd="0" presId="urn:microsoft.com/office/officeart/2008/layout/LinedList"/>
    <dgm:cxn modelId="{C440727E-B3FD-4792-BC46-695A23D503D0}" type="presParOf" srcId="{4014FB8C-94FE-4B0D-92E6-B686C897D79A}" destId="{89E5D9E9-C915-42E9-8DE9-50C3D9F31863}" srcOrd="2" destOrd="0" presId="urn:microsoft.com/office/officeart/2008/layout/LinedList"/>
    <dgm:cxn modelId="{3C2ABFCE-700B-4E3C-AF2F-3F9B2352F841}" type="presParOf" srcId="{F8B201DC-6ACD-4D97-A612-3F04183911A1}" destId="{D7C510CE-AFB7-4FC7-B645-7377DCFE0CF5}" srcOrd="2" destOrd="0" presId="urn:microsoft.com/office/officeart/2008/layout/LinedList"/>
    <dgm:cxn modelId="{FAFE4A14-37E5-45B4-B7A7-DB8E75BC75DB}" type="presParOf" srcId="{F8B201DC-6ACD-4D97-A612-3F04183911A1}" destId="{050DEB97-EEB2-4C24-AEBC-62ECED500BEF}" srcOrd="3" destOrd="0" presId="urn:microsoft.com/office/officeart/2008/layout/LinedList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2E0585-D0CE-4DE7-9451-C17D38CE51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91EE16-F236-4DC5-8E32-55EF277550CD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Дорожное хозяйство</a:t>
          </a:r>
        </a:p>
      </dgm:t>
    </dgm:pt>
    <dgm:pt modelId="{2AFB91C4-5678-4BF2-9392-95F38F7CEA4E}" type="parTrans" cxnId="{12A678CB-1CDE-4A92-9476-3671823AEC07}">
      <dgm:prSet/>
      <dgm:spPr/>
      <dgm:t>
        <a:bodyPr/>
        <a:lstStyle/>
        <a:p>
          <a:endParaRPr lang="ru-RU"/>
        </a:p>
      </dgm:t>
    </dgm:pt>
    <dgm:pt modelId="{94405A1A-377D-4CE5-B023-34F90BE593DD}" type="sibTrans" cxnId="{12A678CB-1CDE-4A92-9476-3671823AEC07}">
      <dgm:prSet/>
      <dgm:spPr/>
      <dgm:t>
        <a:bodyPr/>
        <a:lstStyle/>
        <a:p>
          <a:endParaRPr lang="ru-RU"/>
        </a:p>
      </dgm:t>
    </dgm:pt>
    <dgm:pt modelId="{1956F1EF-60B1-44FB-8681-83E9EB384ED3}">
      <dgm:prSet phldrT="[Текст]"/>
      <dgm:spPr/>
      <dgm:t>
        <a:bodyPr/>
        <a:lstStyle/>
        <a:p>
          <a:r>
            <a:rPr lang="ru-RU" dirty="0"/>
            <a:t>Осуществление дорожной деятельности в отношении автомобильных дорог общего пользования местного значения (В </a:t>
          </a:r>
          <a:r>
            <a:rPr lang="ru-RU" dirty="0" err="1"/>
            <a:t>Котельничском</a:t>
          </a:r>
          <a:r>
            <a:rPr lang="ru-RU" dirty="0"/>
            <a:t> районе протяженность автомобильных дорог местного значения составляет 576,1 км)</a:t>
          </a:r>
        </a:p>
      </dgm:t>
    </dgm:pt>
    <dgm:pt modelId="{F969980C-A804-42E2-95DF-A65753328748}" type="parTrans" cxnId="{82227981-6C0D-4DDC-9E55-1A14DBE6B84F}">
      <dgm:prSet/>
      <dgm:spPr/>
      <dgm:t>
        <a:bodyPr/>
        <a:lstStyle/>
        <a:p>
          <a:endParaRPr lang="ru-RU"/>
        </a:p>
      </dgm:t>
    </dgm:pt>
    <dgm:pt modelId="{588CBB11-1EA1-4FF5-96FA-58923E44A714}" type="sibTrans" cxnId="{82227981-6C0D-4DDC-9E55-1A14DBE6B84F}">
      <dgm:prSet/>
      <dgm:spPr/>
      <dgm:t>
        <a:bodyPr/>
        <a:lstStyle/>
        <a:p>
          <a:endParaRPr lang="ru-RU"/>
        </a:p>
      </dgm:t>
    </dgm:pt>
    <dgm:pt modelId="{0E7346AD-27EF-467E-8D44-8E9C76035753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Сельское хозяйство</a:t>
          </a:r>
        </a:p>
      </dgm:t>
    </dgm:pt>
    <dgm:pt modelId="{6D8A0C11-1631-4B55-97CF-C16FDD4A7AFA}" type="parTrans" cxnId="{1B2F219D-9F60-4247-A28A-77B8A1FE4B93}">
      <dgm:prSet/>
      <dgm:spPr/>
      <dgm:t>
        <a:bodyPr/>
        <a:lstStyle/>
        <a:p>
          <a:endParaRPr lang="ru-RU"/>
        </a:p>
      </dgm:t>
    </dgm:pt>
    <dgm:pt modelId="{9AF8DD3F-836C-43B2-A634-42E6BE849A4B}" type="sibTrans" cxnId="{1B2F219D-9F60-4247-A28A-77B8A1FE4B93}">
      <dgm:prSet/>
      <dgm:spPr/>
      <dgm:t>
        <a:bodyPr/>
        <a:lstStyle/>
        <a:p>
          <a:endParaRPr lang="ru-RU"/>
        </a:p>
      </dgm:t>
    </dgm:pt>
    <dgm:pt modelId="{C8FA15C2-BB5D-4869-B141-6A68BC3B27C5}">
      <dgm:prSet phldrT="[Текст]"/>
      <dgm:spPr/>
      <dgm:t>
        <a:bodyPr/>
        <a:lstStyle/>
        <a:p>
          <a:r>
            <a:rPr lang="ru-RU" dirty="0"/>
            <a:t>Возмещение части затрат на уплату процентов по инвестиционным кредитам (займам) в агропромышленном комплексе</a:t>
          </a:r>
        </a:p>
      </dgm:t>
    </dgm:pt>
    <dgm:pt modelId="{87FAD336-5E64-4E0A-8F7D-C00EBD76BC41}" type="parTrans" cxnId="{82E8D15E-A4F5-4BEE-8C90-CC691894A1EB}">
      <dgm:prSet/>
      <dgm:spPr/>
      <dgm:t>
        <a:bodyPr/>
        <a:lstStyle/>
        <a:p>
          <a:endParaRPr lang="ru-RU"/>
        </a:p>
      </dgm:t>
    </dgm:pt>
    <dgm:pt modelId="{7B96FE59-E2A4-49B7-9D19-70BC1D82E777}" type="sibTrans" cxnId="{82E8D15E-A4F5-4BEE-8C90-CC691894A1EB}">
      <dgm:prSet/>
      <dgm:spPr/>
      <dgm:t>
        <a:bodyPr/>
        <a:lstStyle/>
        <a:p>
          <a:endParaRPr lang="ru-RU"/>
        </a:p>
      </dgm:t>
    </dgm:pt>
    <dgm:pt modelId="{503D04EF-828A-4B74-8A1D-0D9530F222D5}">
      <dgm:prSet/>
      <dgm:spPr/>
      <dgm:t>
        <a:bodyPr/>
        <a:lstStyle/>
        <a:p>
          <a:r>
            <a:rPr lang="ru-RU" dirty="0"/>
            <a:t>Ремонт и обслуживание автомобильных дорог</a:t>
          </a:r>
        </a:p>
      </dgm:t>
    </dgm:pt>
    <dgm:pt modelId="{5E23CC80-BB1F-4377-A621-FBB5A4D8E960}" type="parTrans" cxnId="{04C2EB51-A76C-436D-8CEA-985209105840}">
      <dgm:prSet/>
      <dgm:spPr/>
      <dgm:t>
        <a:bodyPr/>
        <a:lstStyle/>
        <a:p>
          <a:endParaRPr lang="ru-RU"/>
        </a:p>
      </dgm:t>
    </dgm:pt>
    <dgm:pt modelId="{E3DFF114-526E-4A37-A352-4A7F8FA137FF}" type="sibTrans" cxnId="{04C2EB51-A76C-436D-8CEA-985209105840}">
      <dgm:prSet/>
      <dgm:spPr/>
      <dgm:t>
        <a:bodyPr/>
        <a:lstStyle/>
        <a:p>
          <a:endParaRPr lang="ru-RU"/>
        </a:p>
      </dgm:t>
    </dgm:pt>
    <dgm:pt modelId="{4CFEDA39-11E9-4F00-A524-6FF3CB6AA04E}" type="pres">
      <dgm:prSet presAssocID="{812E0585-D0CE-4DE7-9451-C17D38CE51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6CDC58-13A9-40B7-9C3B-E2D0D11ED521}" type="pres">
      <dgm:prSet presAssocID="{E491EE16-F236-4DC5-8E32-55EF277550C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D3045-6B50-4789-BF4A-95DDD04F4D24}" type="pres">
      <dgm:prSet presAssocID="{E491EE16-F236-4DC5-8E32-55EF277550C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E6D2E-5B12-4B54-A483-17CD63E3935E}" type="pres">
      <dgm:prSet presAssocID="{0E7346AD-27EF-467E-8D44-8E9C7603575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A33F2-68F9-467F-9737-3253E3956891}" type="pres">
      <dgm:prSet presAssocID="{0E7346AD-27EF-467E-8D44-8E9C7603575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31EB10-AE38-428D-A222-EA61DA9E8463}" type="presOf" srcId="{1956F1EF-60B1-44FB-8681-83E9EB384ED3}" destId="{C5DD3045-6B50-4789-BF4A-95DDD04F4D24}" srcOrd="0" destOrd="0" presId="urn:microsoft.com/office/officeart/2005/8/layout/vList2"/>
    <dgm:cxn modelId="{1B2F219D-9F60-4247-A28A-77B8A1FE4B93}" srcId="{812E0585-D0CE-4DE7-9451-C17D38CE510B}" destId="{0E7346AD-27EF-467E-8D44-8E9C76035753}" srcOrd="1" destOrd="0" parTransId="{6D8A0C11-1631-4B55-97CF-C16FDD4A7AFA}" sibTransId="{9AF8DD3F-836C-43B2-A634-42E6BE849A4B}"/>
    <dgm:cxn modelId="{3FA07143-3E87-4903-8932-562815D005E7}" type="presOf" srcId="{503D04EF-828A-4B74-8A1D-0D9530F222D5}" destId="{C5DD3045-6B50-4789-BF4A-95DDD04F4D24}" srcOrd="0" destOrd="1" presId="urn:microsoft.com/office/officeart/2005/8/layout/vList2"/>
    <dgm:cxn modelId="{9309BFD6-2334-49B9-948B-9F1336F20153}" type="presOf" srcId="{E491EE16-F236-4DC5-8E32-55EF277550CD}" destId="{906CDC58-13A9-40B7-9C3B-E2D0D11ED521}" srcOrd="0" destOrd="0" presId="urn:microsoft.com/office/officeart/2005/8/layout/vList2"/>
    <dgm:cxn modelId="{82227981-6C0D-4DDC-9E55-1A14DBE6B84F}" srcId="{E491EE16-F236-4DC5-8E32-55EF277550CD}" destId="{1956F1EF-60B1-44FB-8681-83E9EB384ED3}" srcOrd="0" destOrd="0" parTransId="{F969980C-A804-42E2-95DF-A65753328748}" sibTransId="{588CBB11-1EA1-4FF5-96FA-58923E44A714}"/>
    <dgm:cxn modelId="{12A678CB-1CDE-4A92-9476-3671823AEC07}" srcId="{812E0585-D0CE-4DE7-9451-C17D38CE510B}" destId="{E491EE16-F236-4DC5-8E32-55EF277550CD}" srcOrd="0" destOrd="0" parTransId="{2AFB91C4-5678-4BF2-9392-95F38F7CEA4E}" sibTransId="{94405A1A-377D-4CE5-B023-34F90BE593DD}"/>
    <dgm:cxn modelId="{82E8D15E-A4F5-4BEE-8C90-CC691894A1EB}" srcId="{0E7346AD-27EF-467E-8D44-8E9C76035753}" destId="{C8FA15C2-BB5D-4869-B141-6A68BC3B27C5}" srcOrd="0" destOrd="0" parTransId="{87FAD336-5E64-4E0A-8F7D-C00EBD76BC41}" sibTransId="{7B96FE59-E2A4-49B7-9D19-70BC1D82E777}"/>
    <dgm:cxn modelId="{B7EADE66-017F-4159-8AF0-D137E1BAB0C3}" type="presOf" srcId="{812E0585-D0CE-4DE7-9451-C17D38CE510B}" destId="{4CFEDA39-11E9-4F00-A524-6FF3CB6AA04E}" srcOrd="0" destOrd="0" presId="urn:microsoft.com/office/officeart/2005/8/layout/vList2"/>
    <dgm:cxn modelId="{04C2EB51-A76C-436D-8CEA-985209105840}" srcId="{E491EE16-F236-4DC5-8E32-55EF277550CD}" destId="{503D04EF-828A-4B74-8A1D-0D9530F222D5}" srcOrd="1" destOrd="0" parTransId="{5E23CC80-BB1F-4377-A621-FBB5A4D8E960}" sibTransId="{E3DFF114-526E-4A37-A352-4A7F8FA137FF}"/>
    <dgm:cxn modelId="{06279F57-54BF-4364-9E40-9F8A91B2694E}" type="presOf" srcId="{0E7346AD-27EF-467E-8D44-8E9C76035753}" destId="{64AE6D2E-5B12-4B54-A483-17CD63E3935E}" srcOrd="0" destOrd="0" presId="urn:microsoft.com/office/officeart/2005/8/layout/vList2"/>
    <dgm:cxn modelId="{64A62230-D379-4A51-979D-147C030C91CE}" type="presOf" srcId="{C8FA15C2-BB5D-4869-B141-6A68BC3B27C5}" destId="{0A2A33F2-68F9-467F-9737-3253E3956891}" srcOrd="0" destOrd="0" presId="urn:microsoft.com/office/officeart/2005/8/layout/vList2"/>
    <dgm:cxn modelId="{B0718BC4-693D-414D-8AFB-02F027A7AD94}" type="presParOf" srcId="{4CFEDA39-11E9-4F00-A524-6FF3CB6AA04E}" destId="{906CDC58-13A9-40B7-9C3B-E2D0D11ED521}" srcOrd="0" destOrd="0" presId="urn:microsoft.com/office/officeart/2005/8/layout/vList2"/>
    <dgm:cxn modelId="{DB8281DB-89D1-4FC6-B0DE-25EB1DFDF127}" type="presParOf" srcId="{4CFEDA39-11E9-4F00-A524-6FF3CB6AA04E}" destId="{C5DD3045-6B50-4789-BF4A-95DDD04F4D24}" srcOrd="1" destOrd="0" presId="urn:microsoft.com/office/officeart/2005/8/layout/vList2"/>
    <dgm:cxn modelId="{977CB067-50A6-437D-9932-0D4B28659C5A}" type="presParOf" srcId="{4CFEDA39-11E9-4F00-A524-6FF3CB6AA04E}" destId="{64AE6D2E-5B12-4B54-A483-17CD63E3935E}" srcOrd="2" destOrd="0" presId="urn:microsoft.com/office/officeart/2005/8/layout/vList2"/>
    <dgm:cxn modelId="{B1FA07DE-AB61-4E72-BAB0-FFD4904C72AB}" type="presParOf" srcId="{4CFEDA39-11E9-4F00-A524-6FF3CB6AA04E}" destId="{0A2A33F2-68F9-467F-9737-3253E3956891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12E0585-D0CE-4DE7-9451-C17D38CE51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91EE16-F236-4DC5-8E32-55EF277550CD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Транспорт</a:t>
          </a:r>
        </a:p>
      </dgm:t>
    </dgm:pt>
    <dgm:pt modelId="{2AFB91C4-5678-4BF2-9392-95F38F7CEA4E}" type="parTrans" cxnId="{12A678CB-1CDE-4A92-9476-3671823AEC07}">
      <dgm:prSet/>
      <dgm:spPr/>
      <dgm:t>
        <a:bodyPr/>
        <a:lstStyle/>
        <a:p>
          <a:endParaRPr lang="ru-RU"/>
        </a:p>
      </dgm:t>
    </dgm:pt>
    <dgm:pt modelId="{94405A1A-377D-4CE5-B023-34F90BE593DD}" type="sibTrans" cxnId="{12A678CB-1CDE-4A92-9476-3671823AEC07}">
      <dgm:prSet/>
      <dgm:spPr/>
      <dgm:t>
        <a:bodyPr/>
        <a:lstStyle/>
        <a:p>
          <a:endParaRPr lang="ru-RU"/>
        </a:p>
      </dgm:t>
    </dgm:pt>
    <dgm:pt modelId="{1956F1EF-60B1-44FB-8681-83E9EB384ED3}">
      <dgm:prSet phldrT="[Текст]"/>
      <dgm:spPr/>
      <dgm:t>
        <a:bodyPr/>
        <a:lstStyle/>
        <a:p>
          <a:r>
            <a:rPr lang="ru-RU" dirty="0"/>
            <a:t>Субсидии юридическим лицам и индивидуальным предпринимателям, осуществляющим перевозку пассажиров автомобильным транспортом на межмуниципальных социальных маршрутах </a:t>
          </a:r>
        </a:p>
      </dgm:t>
    </dgm:pt>
    <dgm:pt modelId="{F969980C-A804-42E2-95DF-A65753328748}" type="parTrans" cxnId="{82227981-6C0D-4DDC-9E55-1A14DBE6B84F}">
      <dgm:prSet/>
      <dgm:spPr/>
      <dgm:t>
        <a:bodyPr/>
        <a:lstStyle/>
        <a:p>
          <a:endParaRPr lang="ru-RU"/>
        </a:p>
      </dgm:t>
    </dgm:pt>
    <dgm:pt modelId="{588CBB11-1EA1-4FF5-96FA-58923E44A714}" type="sibTrans" cxnId="{82227981-6C0D-4DDC-9E55-1A14DBE6B84F}">
      <dgm:prSet/>
      <dgm:spPr/>
      <dgm:t>
        <a:bodyPr/>
        <a:lstStyle/>
        <a:p>
          <a:endParaRPr lang="ru-RU"/>
        </a:p>
      </dgm:t>
    </dgm:pt>
    <dgm:pt modelId="{0E7346AD-27EF-467E-8D44-8E9C76035753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Другие вопросы</a:t>
          </a:r>
        </a:p>
      </dgm:t>
    </dgm:pt>
    <dgm:pt modelId="{6D8A0C11-1631-4B55-97CF-C16FDD4A7AFA}" type="parTrans" cxnId="{1B2F219D-9F60-4247-A28A-77B8A1FE4B93}">
      <dgm:prSet/>
      <dgm:spPr/>
      <dgm:t>
        <a:bodyPr/>
        <a:lstStyle/>
        <a:p>
          <a:endParaRPr lang="ru-RU"/>
        </a:p>
      </dgm:t>
    </dgm:pt>
    <dgm:pt modelId="{9AF8DD3F-836C-43B2-A634-42E6BE849A4B}" type="sibTrans" cxnId="{1B2F219D-9F60-4247-A28A-77B8A1FE4B93}">
      <dgm:prSet/>
      <dgm:spPr/>
      <dgm:t>
        <a:bodyPr/>
        <a:lstStyle/>
        <a:p>
          <a:endParaRPr lang="ru-RU"/>
        </a:p>
      </dgm:t>
    </dgm:pt>
    <dgm:pt modelId="{C8FA15C2-BB5D-4869-B141-6A68BC3B27C5}">
      <dgm:prSet phldrT="[Текст]"/>
      <dgm:spPr/>
      <dgm:t>
        <a:bodyPr/>
        <a:lstStyle/>
        <a:p>
          <a:r>
            <a:rPr lang="ru-RU" dirty="0"/>
            <a:t>Поддержка малого и среднего предпринимательства</a:t>
          </a:r>
        </a:p>
      </dgm:t>
    </dgm:pt>
    <dgm:pt modelId="{87FAD336-5E64-4E0A-8F7D-C00EBD76BC41}" type="parTrans" cxnId="{82E8D15E-A4F5-4BEE-8C90-CC691894A1EB}">
      <dgm:prSet/>
      <dgm:spPr/>
      <dgm:t>
        <a:bodyPr/>
        <a:lstStyle/>
        <a:p>
          <a:endParaRPr lang="ru-RU"/>
        </a:p>
      </dgm:t>
    </dgm:pt>
    <dgm:pt modelId="{7B96FE59-E2A4-49B7-9D19-70BC1D82E777}" type="sibTrans" cxnId="{82E8D15E-A4F5-4BEE-8C90-CC691894A1EB}">
      <dgm:prSet/>
      <dgm:spPr/>
      <dgm:t>
        <a:bodyPr/>
        <a:lstStyle/>
        <a:p>
          <a:endParaRPr lang="ru-RU"/>
        </a:p>
      </dgm:t>
    </dgm:pt>
    <dgm:pt modelId="{B26240E4-5109-458E-897E-768C70C00889}">
      <dgm:prSet/>
      <dgm:spPr/>
      <dgm:t>
        <a:bodyPr/>
        <a:lstStyle/>
        <a:p>
          <a:r>
            <a:rPr lang="ru-RU" dirty="0"/>
            <a:t>Развитие туризма в Котельничском районе</a:t>
          </a:r>
        </a:p>
      </dgm:t>
    </dgm:pt>
    <dgm:pt modelId="{89069A9D-63D2-4CF3-8684-FFFFD5186E8F}" type="parTrans" cxnId="{1A0CF235-8AAF-487C-911F-3321403CEAEF}">
      <dgm:prSet/>
      <dgm:spPr/>
      <dgm:t>
        <a:bodyPr/>
        <a:lstStyle/>
        <a:p>
          <a:endParaRPr lang="ru-RU"/>
        </a:p>
      </dgm:t>
    </dgm:pt>
    <dgm:pt modelId="{EC54C6F9-2F03-4041-9111-3D60085CC824}" type="sibTrans" cxnId="{1A0CF235-8AAF-487C-911F-3321403CEAEF}">
      <dgm:prSet/>
      <dgm:spPr/>
      <dgm:t>
        <a:bodyPr/>
        <a:lstStyle/>
        <a:p>
          <a:endParaRPr lang="ru-RU"/>
        </a:p>
      </dgm:t>
    </dgm:pt>
    <dgm:pt modelId="{696FD778-B25B-485C-B42D-025E06F45A9A}">
      <dgm:prSet/>
      <dgm:spPr/>
      <dgm:t>
        <a:bodyPr/>
        <a:lstStyle/>
        <a:p>
          <a:r>
            <a:rPr lang="ru-RU" dirty="0"/>
            <a:t>Развитие строительства и архитектуры в Котельничском районе</a:t>
          </a:r>
        </a:p>
      </dgm:t>
    </dgm:pt>
    <dgm:pt modelId="{61274A2C-77C9-4266-A953-B539F4A08CAB}" type="parTrans" cxnId="{8DB4F8A4-9102-4135-B256-B2FF767AE38F}">
      <dgm:prSet/>
      <dgm:spPr/>
      <dgm:t>
        <a:bodyPr/>
        <a:lstStyle/>
        <a:p>
          <a:endParaRPr lang="ru-RU"/>
        </a:p>
      </dgm:t>
    </dgm:pt>
    <dgm:pt modelId="{5F7D85AE-44C8-4C6E-876C-4927511C00EC}" type="sibTrans" cxnId="{8DB4F8A4-9102-4135-B256-B2FF767AE38F}">
      <dgm:prSet/>
      <dgm:spPr/>
      <dgm:t>
        <a:bodyPr/>
        <a:lstStyle/>
        <a:p>
          <a:endParaRPr lang="ru-RU"/>
        </a:p>
      </dgm:t>
    </dgm:pt>
    <dgm:pt modelId="{4CFEDA39-11E9-4F00-A524-6FF3CB6AA04E}" type="pres">
      <dgm:prSet presAssocID="{812E0585-D0CE-4DE7-9451-C17D38CE51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6CDC58-13A9-40B7-9C3B-E2D0D11ED521}" type="pres">
      <dgm:prSet presAssocID="{E491EE16-F236-4DC5-8E32-55EF277550C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D3045-6B50-4789-BF4A-95DDD04F4D24}" type="pres">
      <dgm:prSet presAssocID="{E491EE16-F236-4DC5-8E32-55EF277550C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E6D2E-5B12-4B54-A483-17CD63E3935E}" type="pres">
      <dgm:prSet presAssocID="{0E7346AD-27EF-467E-8D44-8E9C7603575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A33F2-68F9-467F-9737-3253E3956891}" type="pres">
      <dgm:prSet presAssocID="{0E7346AD-27EF-467E-8D44-8E9C7603575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0CF235-8AAF-487C-911F-3321403CEAEF}" srcId="{0E7346AD-27EF-467E-8D44-8E9C76035753}" destId="{B26240E4-5109-458E-897E-768C70C00889}" srcOrd="1" destOrd="0" parTransId="{89069A9D-63D2-4CF3-8684-FFFFD5186E8F}" sibTransId="{EC54C6F9-2F03-4041-9111-3D60085CC824}"/>
    <dgm:cxn modelId="{5A31EB10-AE38-428D-A222-EA61DA9E8463}" type="presOf" srcId="{1956F1EF-60B1-44FB-8681-83E9EB384ED3}" destId="{C5DD3045-6B50-4789-BF4A-95DDD04F4D24}" srcOrd="0" destOrd="0" presId="urn:microsoft.com/office/officeart/2005/8/layout/vList2"/>
    <dgm:cxn modelId="{1B2F219D-9F60-4247-A28A-77B8A1FE4B93}" srcId="{812E0585-D0CE-4DE7-9451-C17D38CE510B}" destId="{0E7346AD-27EF-467E-8D44-8E9C76035753}" srcOrd="1" destOrd="0" parTransId="{6D8A0C11-1631-4B55-97CF-C16FDD4A7AFA}" sibTransId="{9AF8DD3F-836C-43B2-A634-42E6BE849A4B}"/>
    <dgm:cxn modelId="{9309BFD6-2334-49B9-948B-9F1336F20153}" type="presOf" srcId="{E491EE16-F236-4DC5-8E32-55EF277550CD}" destId="{906CDC58-13A9-40B7-9C3B-E2D0D11ED521}" srcOrd="0" destOrd="0" presId="urn:microsoft.com/office/officeart/2005/8/layout/vList2"/>
    <dgm:cxn modelId="{82227981-6C0D-4DDC-9E55-1A14DBE6B84F}" srcId="{E491EE16-F236-4DC5-8E32-55EF277550CD}" destId="{1956F1EF-60B1-44FB-8681-83E9EB384ED3}" srcOrd="0" destOrd="0" parTransId="{F969980C-A804-42E2-95DF-A65753328748}" sibTransId="{588CBB11-1EA1-4FF5-96FA-58923E44A714}"/>
    <dgm:cxn modelId="{8DB4F8A4-9102-4135-B256-B2FF767AE38F}" srcId="{0E7346AD-27EF-467E-8D44-8E9C76035753}" destId="{696FD778-B25B-485C-B42D-025E06F45A9A}" srcOrd="2" destOrd="0" parTransId="{61274A2C-77C9-4266-A953-B539F4A08CAB}" sibTransId="{5F7D85AE-44C8-4C6E-876C-4927511C00EC}"/>
    <dgm:cxn modelId="{12A678CB-1CDE-4A92-9476-3671823AEC07}" srcId="{812E0585-D0CE-4DE7-9451-C17D38CE510B}" destId="{E491EE16-F236-4DC5-8E32-55EF277550CD}" srcOrd="0" destOrd="0" parTransId="{2AFB91C4-5678-4BF2-9392-95F38F7CEA4E}" sibTransId="{94405A1A-377D-4CE5-B023-34F90BE593DD}"/>
    <dgm:cxn modelId="{D90E3E7C-52A5-4534-ACE6-FBCEC15F4252}" type="presOf" srcId="{696FD778-B25B-485C-B42D-025E06F45A9A}" destId="{0A2A33F2-68F9-467F-9737-3253E3956891}" srcOrd="0" destOrd="2" presId="urn:microsoft.com/office/officeart/2005/8/layout/vList2"/>
    <dgm:cxn modelId="{82E8D15E-A4F5-4BEE-8C90-CC691894A1EB}" srcId="{0E7346AD-27EF-467E-8D44-8E9C76035753}" destId="{C8FA15C2-BB5D-4869-B141-6A68BC3B27C5}" srcOrd="0" destOrd="0" parTransId="{87FAD336-5E64-4E0A-8F7D-C00EBD76BC41}" sibTransId="{7B96FE59-E2A4-49B7-9D19-70BC1D82E777}"/>
    <dgm:cxn modelId="{B7EADE66-017F-4159-8AF0-D137E1BAB0C3}" type="presOf" srcId="{812E0585-D0CE-4DE7-9451-C17D38CE510B}" destId="{4CFEDA39-11E9-4F00-A524-6FF3CB6AA04E}" srcOrd="0" destOrd="0" presId="urn:microsoft.com/office/officeart/2005/8/layout/vList2"/>
    <dgm:cxn modelId="{06279F57-54BF-4364-9E40-9F8A91B2694E}" type="presOf" srcId="{0E7346AD-27EF-467E-8D44-8E9C76035753}" destId="{64AE6D2E-5B12-4B54-A483-17CD63E3935E}" srcOrd="0" destOrd="0" presId="urn:microsoft.com/office/officeart/2005/8/layout/vList2"/>
    <dgm:cxn modelId="{64A62230-D379-4A51-979D-147C030C91CE}" type="presOf" srcId="{C8FA15C2-BB5D-4869-B141-6A68BC3B27C5}" destId="{0A2A33F2-68F9-467F-9737-3253E3956891}" srcOrd="0" destOrd="0" presId="urn:microsoft.com/office/officeart/2005/8/layout/vList2"/>
    <dgm:cxn modelId="{2CA03AD1-1B5C-4ED1-AF19-DD49A24544BB}" type="presOf" srcId="{B26240E4-5109-458E-897E-768C70C00889}" destId="{0A2A33F2-68F9-467F-9737-3253E3956891}" srcOrd="0" destOrd="1" presId="urn:microsoft.com/office/officeart/2005/8/layout/vList2"/>
    <dgm:cxn modelId="{B0718BC4-693D-414D-8AFB-02F027A7AD94}" type="presParOf" srcId="{4CFEDA39-11E9-4F00-A524-6FF3CB6AA04E}" destId="{906CDC58-13A9-40B7-9C3B-E2D0D11ED521}" srcOrd="0" destOrd="0" presId="urn:microsoft.com/office/officeart/2005/8/layout/vList2"/>
    <dgm:cxn modelId="{DB8281DB-89D1-4FC6-B0DE-25EB1DFDF127}" type="presParOf" srcId="{4CFEDA39-11E9-4F00-A524-6FF3CB6AA04E}" destId="{C5DD3045-6B50-4789-BF4A-95DDD04F4D24}" srcOrd="1" destOrd="0" presId="urn:microsoft.com/office/officeart/2005/8/layout/vList2"/>
    <dgm:cxn modelId="{977CB067-50A6-437D-9932-0D4B28659C5A}" type="presParOf" srcId="{4CFEDA39-11E9-4F00-A524-6FF3CB6AA04E}" destId="{64AE6D2E-5B12-4B54-A483-17CD63E3935E}" srcOrd="2" destOrd="0" presId="urn:microsoft.com/office/officeart/2005/8/layout/vList2"/>
    <dgm:cxn modelId="{B1FA07DE-AB61-4E72-BAB0-FFD4904C72AB}" type="presParOf" srcId="{4CFEDA39-11E9-4F00-A524-6FF3CB6AA04E}" destId="{0A2A33F2-68F9-467F-9737-3253E3956891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0C8280-25D8-4F5A-A26E-82E68EF1AB0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78E680-9F78-4B6C-A33E-E3C37CC30AC6}">
      <dgm:prSet phldrT="[Текст]"/>
      <dgm:spPr>
        <a:solidFill>
          <a:schemeClr val="accent3"/>
        </a:solidFill>
      </dgm:spPr>
      <dgm:t>
        <a:bodyPr/>
        <a:lstStyle/>
        <a:p>
          <a:pPr algn="ctr"/>
          <a:endParaRPr lang="ru-RU" dirty="0"/>
        </a:p>
      </dgm:t>
    </dgm:pt>
    <dgm:pt modelId="{A2AAB2EA-0862-47C3-A382-220BB5C43978}" type="par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FA22FA4F-CB02-4275-B0ED-D3FD0E3D7D7C}" type="sib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0872440A-889C-4643-8BD1-4EB207BE2DCF}">
      <dgm:prSet phldrT="[Текст]" custT="1"/>
      <dgm:spPr/>
      <dgm:t>
        <a:bodyPr/>
        <a:lstStyle/>
        <a:p>
          <a:pPr algn="ctr"/>
          <a:r>
            <a:rPr lang="ru-RU" sz="1000" dirty="0"/>
            <a:t>43214,0 тыс. рублей</a:t>
          </a:r>
        </a:p>
      </dgm:t>
    </dgm:pt>
    <dgm:pt modelId="{153D06F5-A499-42B6-862F-4CC2EC52E25F}" type="par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54C75EE6-6D75-4E36-A7DF-1F651C726B06}" type="sib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E1890BDE-DD7F-40D6-BD1E-E93F00DFAEDA}">
      <dgm:prSet phldrT="[Текст]"/>
      <dgm:spPr>
        <a:solidFill>
          <a:schemeClr val="accent1"/>
        </a:solidFill>
      </dgm:spPr>
      <dgm:t>
        <a:bodyPr/>
        <a:lstStyle/>
        <a:p>
          <a:pPr algn="ctr"/>
          <a:endParaRPr lang="ru-RU" dirty="0"/>
        </a:p>
      </dgm:t>
    </dgm:pt>
    <dgm:pt modelId="{A2FDACFD-F0D3-43F3-BDBB-35560AA2F427}" type="par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4C6D8232-D0CA-4EDD-BA7E-D0BE7A2F057C}" type="sib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86CBCAF2-E8DA-422F-A33D-2BCE71EA2720}">
      <dgm:prSet phldrT="[Текст]"/>
      <dgm:spPr/>
      <dgm:t>
        <a:bodyPr/>
        <a:lstStyle/>
        <a:p>
          <a:pPr algn="ctr"/>
          <a:r>
            <a:rPr lang="ru-RU" dirty="0"/>
            <a:t>44823,0 тыс. рублей</a:t>
          </a:r>
        </a:p>
      </dgm:t>
    </dgm:pt>
    <dgm:pt modelId="{38C9CE49-C5F2-4595-BF40-F92FBC170374}" type="par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D6005B8E-E95B-45EE-B69D-23B2317FB514}" type="sib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86F16958-6883-4745-BB77-63DD9FD3B3C1}">
      <dgm:prSet phldrT="[Текст]"/>
      <dgm:spPr/>
      <dgm:t>
        <a:bodyPr/>
        <a:lstStyle/>
        <a:p>
          <a:pPr algn="ctr"/>
          <a:r>
            <a:rPr lang="ru-RU" dirty="0"/>
            <a:t>43462,0 тыс. рублей</a:t>
          </a:r>
        </a:p>
      </dgm:t>
    </dgm:pt>
    <dgm:pt modelId="{09AC4B9B-D09F-49CB-A27F-5EDE4B1EA9C4}" type="par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2AAE04BF-BC9B-482B-A76B-1E32E87DF75B}" type="sib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A0E60320-049A-4DDE-9022-FF2359B0A6D2}">
      <dgm:prSet phldrT="[Текст]"/>
      <dgm:spPr>
        <a:solidFill>
          <a:schemeClr val="accent2"/>
        </a:solidFill>
      </dgm:spPr>
      <dgm:t>
        <a:bodyPr/>
        <a:lstStyle/>
        <a:p>
          <a:pPr algn="ctr"/>
          <a:endParaRPr lang="ru-RU" dirty="0"/>
        </a:p>
      </dgm:t>
    </dgm:pt>
    <dgm:pt modelId="{C06BFCD3-CCC8-40D7-BF3D-BE18223CE4C4}" type="par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580FD1A3-F4BB-48DB-ADB0-3805E055A861}" type="sib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8FB7DF51-B68D-47FC-BF27-B020C6335946}" type="pres">
      <dgm:prSet presAssocID="{140C8280-25D8-4F5A-A26E-82E68EF1AB0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7B6C6A8-86D9-4E11-B7F7-FC7CCCBE0690}" type="pres">
      <dgm:prSet presAssocID="{F978E680-9F78-4B6C-A33E-E3C37CC30AC6}" presName="thickLine" presStyleLbl="alignNode1" presStyleIdx="0" presStyleCnt="3"/>
      <dgm:spPr/>
    </dgm:pt>
    <dgm:pt modelId="{7831DD60-45FF-4349-89E7-ECE90BD04EBB}" type="pres">
      <dgm:prSet presAssocID="{F978E680-9F78-4B6C-A33E-E3C37CC30AC6}" presName="horz1" presStyleCnt="0"/>
      <dgm:spPr/>
    </dgm:pt>
    <dgm:pt modelId="{F13A1425-9BC2-4EE6-956C-60C73CAA182A}" type="pres">
      <dgm:prSet presAssocID="{F978E680-9F78-4B6C-A33E-E3C37CC30AC6}" presName="tx1" presStyleLbl="revTx" presStyleIdx="0" presStyleCnt="6"/>
      <dgm:spPr/>
      <dgm:t>
        <a:bodyPr/>
        <a:lstStyle/>
        <a:p>
          <a:endParaRPr lang="ru-RU"/>
        </a:p>
      </dgm:t>
    </dgm:pt>
    <dgm:pt modelId="{C3F664F4-BCA0-44C2-B7BA-DF7A1D33F4BB}" type="pres">
      <dgm:prSet presAssocID="{F978E680-9F78-4B6C-A33E-E3C37CC30AC6}" presName="vert1" presStyleCnt="0"/>
      <dgm:spPr/>
    </dgm:pt>
    <dgm:pt modelId="{62B35ED8-DE24-4CC2-ACFB-6BA7C0CBD7F1}" type="pres">
      <dgm:prSet presAssocID="{0872440A-889C-4643-8BD1-4EB207BE2DCF}" presName="vertSpace2a" presStyleCnt="0"/>
      <dgm:spPr/>
    </dgm:pt>
    <dgm:pt modelId="{9AE84A40-7C52-4D67-AAD4-93AA676D868F}" type="pres">
      <dgm:prSet presAssocID="{0872440A-889C-4643-8BD1-4EB207BE2DCF}" presName="horz2" presStyleCnt="0"/>
      <dgm:spPr/>
    </dgm:pt>
    <dgm:pt modelId="{649244D2-FD62-43CC-B8F8-EC2228AE0D01}" type="pres">
      <dgm:prSet presAssocID="{0872440A-889C-4643-8BD1-4EB207BE2DCF}" presName="horzSpace2" presStyleCnt="0"/>
      <dgm:spPr/>
    </dgm:pt>
    <dgm:pt modelId="{6A84A4E5-A552-4305-8D1C-D3DC105AAA63}" type="pres">
      <dgm:prSet presAssocID="{0872440A-889C-4643-8BD1-4EB207BE2DCF}" presName="tx2" presStyleLbl="revTx" presStyleIdx="1" presStyleCnt="6"/>
      <dgm:spPr/>
      <dgm:t>
        <a:bodyPr/>
        <a:lstStyle/>
        <a:p>
          <a:endParaRPr lang="ru-RU"/>
        </a:p>
      </dgm:t>
    </dgm:pt>
    <dgm:pt modelId="{5C968E4A-DFB9-4003-93C3-932B3C6CF5D8}" type="pres">
      <dgm:prSet presAssocID="{0872440A-889C-4643-8BD1-4EB207BE2DCF}" presName="vert2" presStyleCnt="0"/>
      <dgm:spPr/>
    </dgm:pt>
    <dgm:pt modelId="{DC0CD827-664E-4595-A6D4-8E86230C7F93}" type="pres">
      <dgm:prSet presAssocID="{0872440A-889C-4643-8BD1-4EB207BE2DCF}" presName="thinLine2b" presStyleLbl="callout" presStyleIdx="0" presStyleCnt="3"/>
      <dgm:spPr/>
    </dgm:pt>
    <dgm:pt modelId="{A4896BC0-666F-46F6-A532-1008A831A1C9}" type="pres">
      <dgm:prSet presAssocID="{0872440A-889C-4643-8BD1-4EB207BE2DCF}" presName="vertSpace2b" presStyleCnt="0"/>
      <dgm:spPr/>
    </dgm:pt>
    <dgm:pt modelId="{B504ABE0-DD27-413C-9402-48D782FBED83}" type="pres">
      <dgm:prSet presAssocID="{E1890BDE-DD7F-40D6-BD1E-E93F00DFAEDA}" presName="thickLine" presStyleLbl="alignNode1" presStyleIdx="1" presStyleCnt="3"/>
      <dgm:spPr/>
    </dgm:pt>
    <dgm:pt modelId="{A8A4A7C1-20A5-481C-B94B-94F41620345F}" type="pres">
      <dgm:prSet presAssocID="{E1890BDE-DD7F-40D6-BD1E-E93F00DFAEDA}" presName="horz1" presStyleCnt="0"/>
      <dgm:spPr/>
    </dgm:pt>
    <dgm:pt modelId="{C12FE1D0-2D56-4E7B-9120-A327E5D8A8D1}" type="pres">
      <dgm:prSet presAssocID="{E1890BDE-DD7F-40D6-BD1E-E93F00DFAEDA}" presName="tx1" presStyleLbl="revTx" presStyleIdx="2" presStyleCnt="6"/>
      <dgm:spPr/>
      <dgm:t>
        <a:bodyPr/>
        <a:lstStyle/>
        <a:p>
          <a:endParaRPr lang="ru-RU"/>
        </a:p>
      </dgm:t>
    </dgm:pt>
    <dgm:pt modelId="{237600DF-0BD2-44AC-8461-267CA3918DE1}" type="pres">
      <dgm:prSet presAssocID="{E1890BDE-DD7F-40D6-BD1E-E93F00DFAEDA}" presName="vert1" presStyleCnt="0"/>
      <dgm:spPr/>
    </dgm:pt>
    <dgm:pt modelId="{611F148F-A706-4927-84BF-F8D15E90340D}" type="pres">
      <dgm:prSet presAssocID="{86CBCAF2-E8DA-422F-A33D-2BCE71EA2720}" presName="vertSpace2a" presStyleCnt="0"/>
      <dgm:spPr/>
    </dgm:pt>
    <dgm:pt modelId="{8C0DBC15-45F5-40E2-B58B-E0F96D6030BB}" type="pres">
      <dgm:prSet presAssocID="{86CBCAF2-E8DA-422F-A33D-2BCE71EA2720}" presName="horz2" presStyleCnt="0"/>
      <dgm:spPr/>
    </dgm:pt>
    <dgm:pt modelId="{C54C74EF-DA3D-49CC-8DC1-09B0490F3365}" type="pres">
      <dgm:prSet presAssocID="{86CBCAF2-E8DA-422F-A33D-2BCE71EA2720}" presName="horzSpace2" presStyleCnt="0"/>
      <dgm:spPr/>
    </dgm:pt>
    <dgm:pt modelId="{58A0A52C-BF7E-436E-87DD-06F814C156BB}" type="pres">
      <dgm:prSet presAssocID="{86CBCAF2-E8DA-422F-A33D-2BCE71EA2720}" presName="tx2" presStyleLbl="revTx" presStyleIdx="3" presStyleCnt="6"/>
      <dgm:spPr/>
      <dgm:t>
        <a:bodyPr/>
        <a:lstStyle/>
        <a:p>
          <a:endParaRPr lang="ru-RU"/>
        </a:p>
      </dgm:t>
    </dgm:pt>
    <dgm:pt modelId="{A77009F8-8469-40D7-ADBE-C7232FC5FE9C}" type="pres">
      <dgm:prSet presAssocID="{86CBCAF2-E8DA-422F-A33D-2BCE71EA2720}" presName="vert2" presStyleCnt="0"/>
      <dgm:spPr/>
    </dgm:pt>
    <dgm:pt modelId="{8ED002A2-2FB6-4C91-A49D-53726B40DF8D}" type="pres">
      <dgm:prSet presAssocID="{86CBCAF2-E8DA-422F-A33D-2BCE71EA2720}" presName="thinLine2b" presStyleLbl="callout" presStyleIdx="1" presStyleCnt="3"/>
      <dgm:spPr/>
    </dgm:pt>
    <dgm:pt modelId="{327DE62A-FB10-4647-9D65-A3989E5EAB34}" type="pres">
      <dgm:prSet presAssocID="{86CBCAF2-E8DA-422F-A33D-2BCE71EA2720}" presName="vertSpace2b" presStyleCnt="0"/>
      <dgm:spPr/>
    </dgm:pt>
    <dgm:pt modelId="{6543005E-3F94-4306-A691-6768B3CC884F}" type="pres">
      <dgm:prSet presAssocID="{A0E60320-049A-4DDE-9022-FF2359B0A6D2}" presName="thickLine" presStyleLbl="alignNode1" presStyleIdx="2" presStyleCnt="3"/>
      <dgm:spPr/>
    </dgm:pt>
    <dgm:pt modelId="{5A836A5A-F824-4A2B-AC6F-EC8CE78C06C0}" type="pres">
      <dgm:prSet presAssocID="{A0E60320-049A-4DDE-9022-FF2359B0A6D2}" presName="horz1" presStyleCnt="0"/>
      <dgm:spPr/>
    </dgm:pt>
    <dgm:pt modelId="{0202BF9D-5674-450F-AFC8-ED808C2AAB84}" type="pres">
      <dgm:prSet presAssocID="{A0E60320-049A-4DDE-9022-FF2359B0A6D2}" presName="tx1" presStyleLbl="revTx" presStyleIdx="4" presStyleCnt="6"/>
      <dgm:spPr/>
      <dgm:t>
        <a:bodyPr/>
        <a:lstStyle/>
        <a:p>
          <a:endParaRPr lang="ru-RU"/>
        </a:p>
      </dgm:t>
    </dgm:pt>
    <dgm:pt modelId="{F8B201DC-6ACD-4D97-A612-3F04183911A1}" type="pres">
      <dgm:prSet presAssocID="{A0E60320-049A-4DDE-9022-FF2359B0A6D2}" presName="vert1" presStyleCnt="0"/>
      <dgm:spPr/>
    </dgm:pt>
    <dgm:pt modelId="{099AC797-92A9-4FA8-A06F-74F75DCC6AA2}" type="pres">
      <dgm:prSet presAssocID="{86F16958-6883-4745-BB77-63DD9FD3B3C1}" presName="vertSpace2a" presStyleCnt="0"/>
      <dgm:spPr/>
    </dgm:pt>
    <dgm:pt modelId="{4014FB8C-94FE-4B0D-92E6-B686C897D79A}" type="pres">
      <dgm:prSet presAssocID="{86F16958-6883-4745-BB77-63DD9FD3B3C1}" presName="horz2" presStyleCnt="0"/>
      <dgm:spPr/>
    </dgm:pt>
    <dgm:pt modelId="{57CC9014-0481-4226-92DC-AF2DB1838646}" type="pres">
      <dgm:prSet presAssocID="{86F16958-6883-4745-BB77-63DD9FD3B3C1}" presName="horzSpace2" presStyleCnt="0"/>
      <dgm:spPr/>
    </dgm:pt>
    <dgm:pt modelId="{4D9FF308-9180-4BB1-BB35-BDCD2049A3B2}" type="pres">
      <dgm:prSet presAssocID="{86F16958-6883-4745-BB77-63DD9FD3B3C1}" presName="tx2" presStyleLbl="revTx" presStyleIdx="5" presStyleCnt="6"/>
      <dgm:spPr/>
      <dgm:t>
        <a:bodyPr/>
        <a:lstStyle/>
        <a:p>
          <a:endParaRPr lang="ru-RU"/>
        </a:p>
      </dgm:t>
    </dgm:pt>
    <dgm:pt modelId="{89E5D9E9-C915-42E9-8DE9-50C3D9F31863}" type="pres">
      <dgm:prSet presAssocID="{86F16958-6883-4745-BB77-63DD9FD3B3C1}" presName="vert2" presStyleCnt="0"/>
      <dgm:spPr/>
    </dgm:pt>
    <dgm:pt modelId="{D7C510CE-AFB7-4FC7-B645-7377DCFE0CF5}" type="pres">
      <dgm:prSet presAssocID="{86F16958-6883-4745-BB77-63DD9FD3B3C1}" presName="thinLine2b" presStyleLbl="callout" presStyleIdx="2" presStyleCnt="3"/>
      <dgm:spPr/>
    </dgm:pt>
    <dgm:pt modelId="{050DEB97-EEB2-4C24-AEBC-62ECED500BEF}" type="pres">
      <dgm:prSet presAssocID="{86F16958-6883-4745-BB77-63DD9FD3B3C1}" presName="vertSpace2b" presStyleCnt="0"/>
      <dgm:spPr/>
    </dgm:pt>
  </dgm:ptLst>
  <dgm:cxnLst>
    <dgm:cxn modelId="{35E567FC-0E80-4670-AE41-B5B0BC27BB15}" type="presOf" srcId="{0872440A-889C-4643-8BD1-4EB207BE2DCF}" destId="{6A84A4E5-A552-4305-8D1C-D3DC105AAA63}" srcOrd="0" destOrd="0" presId="urn:microsoft.com/office/officeart/2008/layout/LinedList"/>
    <dgm:cxn modelId="{B0479DBD-EE05-402B-8ED6-DA6AC5BD3FAA}" type="presOf" srcId="{86CBCAF2-E8DA-422F-A33D-2BCE71EA2720}" destId="{58A0A52C-BF7E-436E-87DD-06F814C156BB}" srcOrd="0" destOrd="0" presId="urn:microsoft.com/office/officeart/2008/layout/LinedList"/>
    <dgm:cxn modelId="{805E468B-7BF6-4C37-8994-5A2916DCF253}" type="presOf" srcId="{E1890BDE-DD7F-40D6-BD1E-E93F00DFAEDA}" destId="{C12FE1D0-2D56-4E7B-9120-A327E5D8A8D1}" srcOrd="0" destOrd="0" presId="urn:microsoft.com/office/officeart/2008/layout/LinedList"/>
    <dgm:cxn modelId="{553406C4-8A88-4A21-A802-2E36FC7B7E33}" type="presOf" srcId="{F978E680-9F78-4B6C-A33E-E3C37CC30AC6}" destId="{F13A1425-9BC2-4EE6-956C-60C73CAA182A}" srcOrd="0" destOrd="0" presId="urn:microsoft.com/office/officeart/2008/layout/LinedList"/>
    <dgm:cxn modelId="{C8809A65-6F9F-42F4-B26C-DF181C2FE5BA}" type="presOf" srcId="{140C8280-25D8-4F5A-A26E-82E68EF1AB06}" destId="{8FB7DF51-B68D-47FC-BF27-B020C6335946}" srcOrd="0" destOrd="0" presId="urn:microsoft.com/office/officeart/2008/layout/LinedList"/>
    <dgm:cxn modelId="{81B310E7-0013-4224-A333-05BE12DB1F4A}" srcId="{E1890BDE-DD7F-40D6-BD1E-E93F00DFAEDA}" destId="{86CBCAF2-E8DA-422F-A33D-2BCE71EA2720}" srcOrd="0" destOrd="0" parTransId="{38C9CE49-C5F2-4595-BF40-F92FBC170374}" sibTransId="{D6005B8E-E95B-45EE-B69D-23B2317FB514}"/>
    <dgm:cxn modelId="{D94A6E2C-E550-406D-B86D-6FD0DBF118DA}" type="presOf" srcId="{A0E60320-049A-4DDE-9022-FF2359B0A6D2}" destId="{0202BF9D-5674-450F-AFC8-ED808C2AAB84}" srcOrd="0" destOrd="0" presId="urn:microsoft.com/office/officeart/2008/layout/LinedList"/>
    <dgm:cxn modelId="{F34C8D14-DD61-4B5D-B799-FE32FAD31CFD}" srcId="{140C8280-25D8-4F5A-A26E-82E68EF1AB06}" destId="{F978E680-9F78-4B6C-A33E-E3C37CC30AC6}" srcOrd="0" destOrd="0" parTransId="{A2AAB2EA-0862-47C3-A382-220BB5C43978}" sibTransId="{FA22FA4F-CB02-4275-B0ED-D3FD0E3D7D7C}"/>
    <dgm:cxn modelId="{7D011F7E-95CB-48B2-93C3-D2B513202A75}" srcId="{140C8280-25D8-4F5A-A26E-82E68EF1AB06}" destId="{A0E60320-049A-4DDE-9022-FF2359B0A6D2}" srcOrd="2" destOrd="0" parTransId="{C06BFCD3-CCC8-40D7-BF3D-BE18223CE4C4}" sibTransId="{580FD1A3-F4BB-48DB-ADB0-3805E055A861}"/>
    <dgm:cxn modelId="{E2024D72-E2C3-455C-844F-2E8E25EBA850}" srcId="{140C8280-25D8-4F5A-A26E-82E68EF1AB06}" destId="{E1890BDE-DD7F-40D6-BD1E-E93F00DFAEDA}" srcOrd="1" destOrd="0" parTransId="{A2FDACFD-F0D3-43F3-BDBB-35560AA2F427}" sibTransId="{4C6D8232-D0CA-4EDD-BA7E-D0BE7A2F057C}"/>
    <dgm:cxn modelId="{1589717C-54D3-44DB-BA86-74EBE2CDEF15}" srcId="{A0E60320-049A-4DDE-9022-FF2359B0A6D2}" destId="{86F16958-6883-4745-BB77-63DD9FD3B3C1}" srcOrd="0" destOrd="0" parTransId="{09AC4B9B-D09F-49CB-A27F-5EDE4B1EA9C4}" sibTransId="{2AAE04BF-BC9B-482B-A76B-1E32E87DF75B}"/>
    <dgm:cxn modelId="{75C4DF07-D4F8-41E3-AACE-A380F8EB9F96}" srcId="{F978E680-9F78-4B6C-A33E-E3C37CC30AC6}" destId="{0872440A-889C-4643-8BD1-4EB207BE2DCF}" srcOrd="0" destOrd="0" parTransId="{153D06F5-A499-42B6-862F-4CC2EC52E25F}" sibTransId="{54C75EE6-6D75-4E36-A7DF-1F651C726B06}"/>
    <dgm:cxn modelId="{EF49C21E-20C3-4D81-A6E2-50084399155C}" type="presOf" srcId="{86F16958-6883-4745-BB77-63DD9FD3B3C1}" destId="{4D9FF308-9180-4BB1-BB35-BDCD2049A3B2}" srcOrd="0" destOrd="0" presId="urn:microsoft.com/office/officeart/2008/layout/LinedList"/>
    <dgm:cxn modelId="{2EEB7E6C-6E06-4885-893A-8FB34A8767C6}" type="presParOf" srcId="{8FB7DF51-B68D-47FC-BF27-B020C6335946}" destId="{D7B6C6A8-86D9-4E11-B7F7-FC7CCCBE0690}" srcOrd="0" destOrd="0" presId="urn:microsoft.com/office/officeart/2008/layout/LinedList"/>
    <dgm:cxn modelId="{131FCCB8-9A1A-4CBE-B1AC-27A276FEBE43}" type="presParOf" srcId="{8FB7DF51-B68D-47FC-BF27-B020C6335946}" destId="{7831DD60-45FF-4349-89E7-ECE90BD04EBB}" srcOrd="1" destOrd="0" presId="urn:microsoft.com/office/officeart/2008/layout/LinedList"/>
    <dgm:cxn modelId="{1D263C7A-04F7-4660-95A9-809367AD0498}" type="presParOf" srcId="{7831DD60-45FF-4349-89E7-ECE90BD04EBB}" destId="{F13A1425-9BC2-4EE6-956C-60C73CAA182A}" srcOrd="0" destOrd="0" presId="urn:microsoft.com/office/officeart/2008/layout/LinedList"/>
    <dgm:cxn modelId="{109C7F61-9FC6-4801-A294-33D357B27E6E}" type="presParOf" srcId="{7831DD60-45FF-4349-89E7-ECE90BD04EBB}" destId="{C3F664F4-BCA0-44C2-B7BA-DF7A1D33F4BB}" srcOrd="1" destOrd="0" presId="urn:microsoft.com/office/officeart/2008/layout/LinedList"/>
    <dgm:cxn modelId="{1D211868-A1FF-4DE3-B80C-21E6D85778CA}" type="presParOf" srcId="{C3F664F4-BCA0-44C2-B7BA-DF7A1D33F4BB}" destId="{62B35ED8-DE24-4CC2-ACFB-6BA7C0CBD7F1}" srcOrd="0" destOrd="0" presId="urn:microsoft.com/office/officeart/2008/layout/LinedList"/>
    <dgm:cxn modelId="{F71BE6E3-A268-471B-87E0-803E837603EA}" type="presParOf" srcId="{C3F664F4-BCA0-44C2-B7BA-DF7A1D33F4BB}" destId="{9AE84A40-7C52-4D67-AAD4-93AA676D868F}" srcOrd="1" destOrd="0" presId="urn:microsoft.com/office/officeart/2008/layout/LinedList"/>
    <dgm:cxn modelId="{D49EE972-5131-40CA-9102-6952721A17F7}" type="presParOf" srcId="{9AE84A40-7C52-4D67-AAD4-93AA676D868F}" destId="{649244D2-FD62-43CC-B8F8-EC2228AE0D01}" srcOrd="0" destOrd="0" presId="urn:microsoft.com/office/officeart/2008/layout/LinedList"/>
    <dgm:cxn modelId="{4D175E17-1688-471D-89BF-97955A086168}" type="presParOf" srcId="{9AE84A40-7C52-4D67-AAD4-93AA676D868F}" destId="{6A84A4E5-A552-4305-8D1C-D3DC105AAA63}" srcOrd="1" destOrd="0" presId="urn:microsoft.com/office/officeart/2008/layout/LinedList"/>
    <dgm:cxn modelId="{DF983D50-8EC5-4627-BCBF-AAAEAC71DBEB}" type="presParOf" srcId="{9AE84A40-7C52-4D67-AAD4-93AA676D868F}" destId="{5C968E4A-DFB9-4003-93C3-932B3C6CF5D8}" srcOrd="2" destOrd="0" presId="urn:microsoft.com/office/officeart/2008/layout/LinedList"/>
    <dgm:cxn modelId="{DC2DCFEB-BC34-4829-8408-36332960A5EF}" type="presParOf" srcId="{C3F664F4-BCA0-44C2-B7BA-DF7A1D33F4BB}" destId="{DC0CD827-664E-4595-A6D4-8E86230C7F93}" srcOrd="2" destOrd="0" presId="urn:microsoft.com/office/officeart/2008/layout/LinedList"/>
    <dgm:cxn modelId="{DFC04C7A-ED1C-4D77-8B37-650F1FE6C57A}" type="presParOf" srcId="{C3F664F4-BCA0-44C2-B7BA-DF7A1D33F4BB}" destId="{A4896BC0-666F-46F6-A532-1008A831A1C9}" srcOrd="3" destOrd="0" presId="urn:microsoft.com/office/officeart/2008/layout/LinedList"/>
    <dgm:cxn modelId="{75ED27FE-F47B-4F30-8C3C-740E922AAB8D}" type="presParOf" srcId="{8FB7DF51-B68D-47FC-BF27-B020C6335946}" destId="{B504ABE0-DD27-413C-9402-48D782FBED83}" srcOrd="2" destOrd="0" presId="urn:microsoft.com/office/officeart/2008/layout/LinedList"/>
    <dgm:cxn modelId="{BD8DCDB3-487A-4609-9F1D-03F42F8E3E94}" type="presParOf" srcId="{8FB7DF51-B68D-47FC-BF27-B020C6335946}" destId="{A8A4A7C1-20A5-481C-B94B-94F41620345F}" srcOrd="3" destOrd="0" presId="urn:microsoft.com/office/officeart/2008/layout/LinedList"/>
    <dgm:cxn modelId="{231C81B1-BAE4-4388-AF3F-4C2E4C42E93F}" type="presParOf" srcId="{A8A4A7C1-20A5-481C-B94B-94F41620345F}" destId="{C12FE1D0-2D56-4E7B-9120-A327E5D8A8D1}" srcOrd="0" destOrd="0" presId="urn:microsoft.com/office/officeart/2008/layout/LinedList"/>
    <dgm:cxn modelId="{4505FE9E-C98A-4CBC-8FD4-4F3D790F54E5}" type="presParOf" srcId="{A8A4A7C1-20A5-481C-B94B-94F41620345F}" destId="{237600DF-0BD2-44AC-8461-267CA3918DE1}" srcOrd="1" destOrd="0" presId="urn:microsoft.com/office/officeart/2008/layout/LinedList"/>
    <dgm:cxn modelId="{739BD04B-B2A3-42C8-88D5-B48B285627BA}" type="presParOf" srcId="{237600DF-0BD2-44AC-8461-267CA3918DE1}" destId="{611F148F-A706-4927-84BF-F8D15E90340D}" srcOrd="0" destOrd="0" presId="urn:microsoft.com/office/officeart/2008/layout/LinedList"/>
    <dgm:cxn modelId="{488FF90A-0C94-41C3-8FCD-423CBDB605DD}" type="presParOf" srcId="{237600DF-0BD2-44AC-8461-267CA3918DE1}" destId="{8C0DBC15-45F5-40E2-B58B-E0F96D6030BB}" srcOrd="1" destOrd="0" presId="urn:microsoft.com/office/officeart/2008/layout/LinedList"/>
    <dgm:cxn modelId="{AD40C720-3DB4-4C8E-8EA3-A4FEC192DF71}" type="presParOf" srcId="{8C0DBC15-45F5-40E2-B58B-E0F96D6030BB}" destId="{C54C74EF-DA3D-49CC-8DC1-09B0490F3365}" srcOrd="0" destOrd="0" presId="urn:microsoft.com/office/officeart/2008/layout/LinedList"/>
    <dgm:cxn modelId="{1D6627EE-0779-4F9F-ADFC-8A386D7EB8CA}" type="presParOf" srcId="{8C0DBC15-45F5-40E2-B58B-E0F96D6030BB}" destId="{58A0A52C-BF7E-436E-87DD-06F814C156BB}" srcOrd="1" destOrd="0" presId="urn:microsoft.com/office/officeart/2008/layout/LinedList"/>
    <dgm:cxn modelId="{55A5C0CC-3E8A-4C62-B72D-44F88B36C3F9}" type="presParOf" srcId="{8C0DBC15-45F5-40E2-B58B-E0F96D6030BB}" destId="{A77009F8-8469-40D7-ADBE-C7232FC5FE9C}" srcOrd="2" destOrd="0" presId="urn:microsoft.com/office/officeart/2008/layout/LinedList"/>
    <dgm:cxn modelId="{73A75C43-9562-4010-BBFE-83F6541BEB01}" type="presParOf" srcId="{237600DF-0BD2-44AC-8461-267CA3918DE1}" destId="{8ED002A2-2FB6-4C91-A49D-53726B40DF8D}" srcOrd="2" destOrd="0" presId="urn:microsoft.com/office/officeart/2008/layout/LinedList"/>
    <dgm:cxn modelId="{D374B6E7-ABB4-498C-A0FF-94D929177300}" type="presParOf" srcId="{237600DF-0BD2-44AC-8461-267CA3918DE1}" destId="{327DE62A-FB10-4647-9D65-A3989E5EAB34}" srcOrd="3" destOrd="0" presId="urn:microsoft.com/office/officeart/2008/layout/LinedList"/>
    <dgm:cxn modelId="{84172C62-DA2D-4E69-B1B3-D7D2CDA4B722}" type="presParOf" srcId="{8FB7DF51-B68D-47FC-BF27-B020C6335946}" destId="{6543005E-3F94-4306-A691-6768B3CC884F}" srcOrd="4" destOrd="0" presId="urn:microsoft.com/office/officeart/2008/layout/LinedList"/>
    <dgm:cxn modelId="{D20A3D7B-5973-4A47-9C0D-AA7F84FF2F37}" type="presParOf" srcId="{8FB7DF51-B68D-47FC-BF27-B020C6335946}" destId="{5A836A5A-F824-4A2B-AC6F-EC8CE78C06C0}" srcOrd="5" destOrd="0" presId="urn:microsoft.com/office/officeart/2008/layout/LinedList"/>
    <dgm:cxn modelId="{7BB365E0-6A34-48BC-9AFB-203B16BDAD3D}" type="presParOf" srcId="{5A836A5A-F824-4A2B-AC6F-EC8CE78C06C0}" destId="{0202BF9D-5674-450F-AFC8-ED808C2AAB84}" srcOrd="0" destOrd="0" presId="urn:microsoft.com/office/officeart/2008/layout/LinedList"/>
    <dgm:cxn modelId="{5E71BD0D-7E68-4565-AC49-1E7D93690A4A}" type="presParOf" srcId="{5A836A5A-F824-4A2B-AC6F-EC8CE78C06C0}" destId="{F8B201DC-6ACD-4D97-A612-3F04183911A1}" srcOrd="1" destOrd="0" presId="urn:microsoft.com/office/officeart/2008/layout/LinedList"/>
    <dgm:cxn modelId="{5668CAF9-AE00-4139-A4CD-B8BD106BB218}" type="presParOf" srcId="{F8B201DC-6ACD-4D97-A612-3F04183911A1}" destId="{099AC797-92A9-4FA8-A06F-74F75DCC6AA2}" srcOrd="0" destOrd="0" presId="urn:microsoft.com/office/officeart/2008/layout/LinedList"/>
    <dgm:cxn modelId="{B3DCEE43-53AD-4011-AB29-7F8A5ED327D5}" type="presParOf" srcId="{F8B201DC-6ACD-4D97-A612-3F04183911A1}" destId="{4014FB8C-94FE-4B0D-92E6-B686C897D79A}" srcOrd="1" destOrd="0" presId="urn:microsoft.com/office/officeart/2008/layout/LinedList"/>
    <dgm:cxn modelId="{9B7A979B-4F46-47FE-94D4-A3F3D1B05D08}" type="presParOf" srcId="{4014FB8C-94FE-4B0D-92E6-B686C897D79A}" destId="{57CC9014-0481-4226-92DC-AF2DB1838646}" srcOrd="0" destOrd="0" presId="urn:microsoft.com/office/officeart/2008/layout/LinedList"/>
    <dgm:cxn modelId="{FC44FE52-386A-4184-A8D6-39D482FC6E60}" type="presParOf" srcId="{4014FB8C-94FE-4B0D-92E6-B686C897D79A}" destId="{4D9FF308-9180-4BB1-BB35-BDCD2049A3B2}" srcOrd="1" destOrd="0" presId="urn:microsoft.com/office/officeart/2008/layout/LinedList"/>
    <dgm:cxn modelId="{C440727E-B3FD-4792-BC46-695A23D503D0}" type="presParOf" srcId="{4014FB8C-94FE-4B0D-92E6-B686C897D79A}" destId="{89E5D9E9-C915-42E9-8DE9-50C3D9F31863}" srcOrd="2" destOrd="0" presId="urn:microsoft.com/office/officeart/2008/layout/LinedList"/>
    <dgm:cxn modelId="{3C2ABFCE-700B-4E3C-AF2F-3F9B2352F841}" type="presParOf" srcId="{F8B201DC-6ACD-4D97-A612-3F04183911A1}" destId="{D7C510CE-AFB7-4FC7-B645-7377DCFE0CF5}" srcOrd="2" destOrd="0" presId="urn:microsoft.com/office/officeart/2008/layout/LinedList"/>
    <dgm:cxn modelId="{FAFE4A14-37E5-45B4-B7A7-DB8E75BC75DB}" type="presParOf" srcId="{F8B201DC-6ACD-4D97-A612-3F04183911A1}" destId="{050DEB97-EEB2-4C24-AEBC-62ECED500BEF}" srcOrd="3" destOrd="0" presId="urn:microsoft.com/office/officeart/2008/layout/LinedList"/>
  </dgm:cxnLst>
  <dgm:bg/>
  <dgm:whole/>
  <dgm:extLst>
    <a:ext uri="http://schemas.microsoft.com/office/drawing/2008/diagram">
      <dsp:dataModelExt xmlns="" xmlns:dsp="http://schemas.microsoft.com/office/drawing/2008/diagram" relId="rId2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C0613-16C3-40DF-9342-5F79AF2663D3}">
      <dsp:nvSpPr>
        <dsp:cNvPr id="0" name=""/>
        <dsp:cNvSpPr/>
      </dsp:nvSpPr>
      <dsp:spPr>
        <a:xfrm>
          <a:off x="1883630" y="52551"/>
          <a:ext cx="2522454" cy="25224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Налоговые доходы</a:t>
          </a:r>
        </a:p>
      </dsp:txBody>
      <dsp:txXfrm>
        <a:off x="2219957" y="493980"/>
        <a:ext cx="1849800" cy="1135104"/>
      </dsp:txXfrm>
    </dsp:sp>
    <dsp:sp modelId="{97EE911C-606D-40D1-A268-C94A771610DC}">
      <dsp:nvSpPr>
        <dsp:cNvPr id="0" name=""/>
        <dsp:cNvSpPr/>
      </dsp:nvSpPr>
      <dsp:spPr>
        <a:xfrm>
          <a:off x="2793815" y="1629085"/>
          <a:ext cx="2522454" cy="25224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/>
            <a:t>Безвоз-мездные</a:t>
          </a:r>
          <a:r>
            <a:rPr lang="ru-RU" sz="2400" b="1" kern="1200" dirty="0"/>
            <a:t> доходы</a:t>
          </a:r>
        </a:p>
      </dsp:txBody>
      <dsp:txXfrm>
        <a:off x="3565266" y="2280719"/>
        <a:ext cx="1513472" cy="1387350"/>
      </dsp:txXfrm>
    </dsp:sp>
    <dsp:sp modelId="{232515E2-6D93-4B4F-BB0C-365285DB3FD7}">
      <dsp:nvSpPr>
        <dsp:cNvPr id="0" name=""/>
        <dsp:cNvSpPr/>
      </dsp:nvSpPr>
      <dsp:spPr>
        <a:xfrm>
          <a:off x="973444" y="1629085"/>
          <a:ext cx="2522454" cy="25224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Неналого-вые доходы</a:t>
          </a:r>
        </a:p>
      </dsp:txBody>
      <dsp:txXfrm>
        <a:off x="1210975" y="2280719"/>
        <a:ext cx="1513472" cy="13873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6C6A8-86D9-4E11-B7F7-FC7CCCBE0690}">
      <dsp:nvSpPr>
        <dsp:cNvPr id="0" name=""/>
        <dsp:cNvSpPr/>
      </dsp:nvSpPr>
      <dsp:spPr>
        <a:xfrm>
          <a:off x="0" y="478"/>
          <a:ext cx="1383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A1425-9BC2-4EE6-956C-60C73CAA182A}">
      <dsp:nvSpPr>
        <dsp:cNvPr id="0" name=""/>
        <dsp:cNvSpPr/>
      </dsp:nvSpPr>
      <dsp:spPr>
        <a:xfrm>
          <a:off x="0" y="478"/>
          <a:ext cx="276777" cy="326305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</dsp:txBody>
      <dsp:txXfrm>
        <a:off x="0" y="478"/>
        <a:ext cx="276777" cy="326305"/>
      </dsp:txXfrm>
    </dsp:sp>
    <dsp:sp modelId="{6A84A4E5-A552-4305-8D1C-D3DC105AAA63}">
      <dsp:nvSpPr>
        <dsp:cNvPr id="0" name=""/>
        <dsp:cNvSpPr/>
      </dsp:nvSpPr>
      <dsp:spPr>
        <a:xfrm>
          <a:off x="297535" y="15296"/>
          <a:ext cx="1086349" cy="296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7362,0 тыс. рублей</a:t>
          </a:r>
        </a:p>
      </dsp:txBody>
      <dsp:txXfrm>
        <a:off x="297535" y="15296"/>
        <a:ext cx="1086349" cy="296351"/>
      </dsp:txXfrm>
    </dsp:sp>
    <dsp:sp modelId="{DC0CD827-664E-4595-A6D4-8E86230C7F93}">
      <dsp:nvSpPr>
        <dsp:cNvPr id="0" name=""/>
        <dsp:cNvSpPr/>
      </dsp:nvSpPr>
      <dsp:spPr>
        <a:xfrm>
          <a:off x="276777" y="311647"/>
          <a:ext cx="11071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4ABE0-DD27-413C-9402-48D782FBED83}">
      <dsp:nvSpPr>
        <dsp:cNvPr id="0" name=""/>
        <dsp:cNvSpPr/>
      </dsp:nvSpPr>
      <dsp:spPr>
        <a:xfrm>
          <a:off x="0" y="326783"/>
          <a:ext cx="1383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FE1D0-2D56-4E7B-9120-A327E5D8A8D1}">
      <dsp:nvSpPr>
        <dsp:cNvPr id="0" name=""/>
        <dsp:cNvSpPr/>
      </dsp:nvSpPr>
      <dsp:spPr>
        <a:xfrm>
          <a:off x="0" y="326783"/>
          <a:ext cx="276777" cy="326305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</dsp:txBody>
      <dsp:txXfrm>
        <a:off x="0" y="326783"/>
        <a:ext cx="276777" cy="326305"/>
      </dsp:txXfrm>
    </dsp:sp>
    <dsp:sp modelId="{58A0A52C-BF7E-436E-87DD-06F814C156BB}">
      <dsp:nvSpPr>
        <dsp:cNvPr id="0" name=""/>
        <dsp:cNvSpPr/>
      </dsp:nvSpPr>
      <dsp:spPr>
        <a:xfrm>
          <a:off x="297535" y="341601"/>
          <a:ext cx="1086349" cy="296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2721,3 тыс. рублей</a:t>
          </a:r>
        </a:p>
      </dsp:txBody>
      <dsp:txXfrm>
        <a:off x="297535" y="341601"/>
        <a:ext cx="1086349" cy="296351"/>
      </dsp:txXfrm>
    </dsp:sp>
    <dsp:sp modelId="{8ED002A2-2FB6-4C91-A49D-53726B40DF8D}">
      <dsp:nvSpPr>
        <dsp:cNvPr id="0" name=""/>
        <dsp:cNvSpPr/>
      </dsp:nvSpPr>
      <dsp:spPr>
        <a:xfrm>
          <a:off x="276777" y="637952"/>
          <a:ext cx="11071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3005E-3F94-4306-A691-6768B3CC884F}">
      <dsp:nvSpPr>
        <dsp:cNvPr id="0" name=""/>
        <dsp:cNvSpPr/>
      </dsp:nvSpPr>
      <dsp:spPr>
        <a:xfrm>
          <a:off x="0" y="653089"/>
          <a:ext cx="1383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2BF9D-5674-450F-AFC8-ED808C2AAB84}">
      <dsp:nvSpPr>
        <dsp:cNvPr id="0" name=""/>
        <dsp:cNvSpPr/>
      </dsp:nvSpPr>
      <dsp:spPr>
        <a:xfrm>
          <a:off x="0" y="653089"/>
          <a:ext cx="276777" cy="326305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</dsp:txBody>
      <dsp:txXfrm>
        <a:off x="0" y="653089"/>
        <a:ext cx="276777" cy="326305"/>
      </dsp:txXfrm>
    </dsp:sp>
    <dsp:sp modelId="{4D9FF308-9180-4BB1-BB35-BDCD2049A3B2}">
      <dsp:nvSpPr>
        <dsp:cNvPr id="0" name=""/>
        <dsp:cNvSpPr/>
      </dsp:nvSpPr>
      <dsp:spPr>
        <a:xfrm>
          <a:off x="297535" y="667906"/>
          <a:ext cx="1086349" cy="296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1171,1 тыс. рублей</a:t>
          </a:r>
        </a:p>
      </dsp:txBody>
      <dsp:txXfrm>
        <a:off x="297535" y="667906"/>
        <a:ext cx="1086349" cy="296351"/>
      </dsp:txXfrm>
    </dsp:sp>
    <dsp:sp modelId="{D7C510CE-AFB7-4FC7-B645-7377DCFE0CF5}">
      <dsp:nvSpPr>
        <dsp:cNvPr id="0" name=""/>
        <dsp:cNvSpPr/>
      </dsp:nvSpPr>
      <dsp:spPr>
        <a:xfrm>
          <a:off x="276777" y="964258"/>
          <a:ext cx="11071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6C6A8-86D9-4E11-B7F7-FC7CCCBE0690}">
      <dsp:nvSpPr>
        <dsp:cNvPr id="0" name=""/>
        <dsp:cNvSpPr/>
      </dsp:nvSpPr>
      <dsp:spPr>
        <a:xfrm>
          <a:off x="0" y="473"/>
          <a:ext cx="13602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A1425-9BC2-4EE6-956C-60C73CAA182A}">
      <dsp:nvSpPr>
        <dsp:cNvPr id="0" name=""/>
        <dsp:cNvSpPr/>
      </dsp:nvSpPr>
      <dsp:spPr>
        <a:xfrm>
          <a:off x="0" y="473"/>
          <a:ext cx="272059" cy="323056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>
        <a:off x="0" y="473"/>
        <a:ext cx="272059" cy="323056"/>
      </dsp:txXfrm>
    </dsp:sp>
    <dsp:sp modelId="{6A84A4E5-A552-4305-8D1C-D3DC105AAA63}">
      <dsp:nvSpPr>
        <dsp:cNvPr id="0" name=""/>
        <dsp:cNvSpPr/>
      </dsp:nvSpPr>
      <dsp:spPr>
        <a:xfrm>
          <a:off x="292464" y="15143"/>
          <a:ext cx="1067834" cy="29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240,0 тыс. рублей</a:t>
          </a:r>
        </a:p>
      </dsp:txBody>
      <dsp:txXfrm>
        <a:off x="292464" y="15143"/>
        <a:ext cx="1067834" cy="293400"/>
      </dsp:txXfrm>
    </dsp:sp>
    <dsp:sp modelId="{DC0CD827-664E-4595-A6D4-8E86230C7F93}">
      <dsp:nvSpPr>
        <dsp:cNvPr id="0" name=""/>
        <dsp:cNvSpPr/>
      </dsp:nvSpPr>
      <dsp:spPr>
        <a:xfrm>
          <a:off x="272059" y="308544"/>
          <a:ext cx="10882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4ABE0-DD27-413C-9402-48D782FBED83}">
      <dsp:nvSpPr>
        <dsp:cNvPr id="0" name=""/>
        <dsp:cNvSpPr/>
      </dsp:nvSpPr>
      <dsp:spPr>
        <a:xfrm>
          <a:off x="0" y="323530"/>
          <a:ext cx="13602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FE1D0-2D56-4E7B-9120-A327E5D8A8D1}">
      <dsp:nvSpPr>
        <dsp:cNvPr id="0" name=""/>
        <dsp:cNvSpPr/>
      </dsp:nvSpPr>
      <dsp:spPr>
        <a:xfrm>
          <a:off x="0" y="323530"/>
          <a:ext cx="272059" cy="323056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>
        <a:off x="0" y="323530"/>
        <a:ext cx="272059" cy="323056"/>
      </dsp:txXfrm>
    </dsp:sp>
    <dsp:sp modelId="{58A0A52C-BF7E-436E-87DD-06F814C156BB}">
      <dsp:nvSpPr>
        <dsp:cNvPr id="0" name=""/>
        <dsp:cNvSpPr/>
      </dsp:nvSpPr>
      <dsp:spPr>
        <a:xfrm>
          <a:off x="292464" y="338200"/>
          <a:ext cx="1067834" cy="29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240,0 тыс. рублей</a:t>
          </a:r>
        </a:p>
      </dsp:txBody>
      <dsp:txXfrm>
        <a:off x="292464" y="338200"/>
        <a:ext cx="1067834" cy="293400"/>
      </dsp:txXfrm>
    </dsp:sp>
    <dsp:sp modelId="{8ED002A2-2FB6-4C91-A49D-53726B40DF8D}">
      <dsp:nvSpPr>
        <dsp:cNvPr id="0" name=""/>
        <dsp:cNvSpPr/>
      </dsp:nvSpPr>
      <dsp:spPr>
        <a:xfrm>
          <a:off x="272059" y="631601"/>
          <a:ext cx="10882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3005E-3F94-4306-A691-6768B3CC884F}">
      <dsp:nvSpPr>
        <dsp:cNvPr id="0" name=""/>
        <dsp:cNvSpPr/>
      </dsp:nvSpPr>
      <dsp:spPr>
        <a:xfrm>
          <a:off x="0" y="646586"/>
          <a:ext cx="13602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2BF9D-5674-450F-AFC8-ED808C2AAB84}">
      <dsp:nvSpPr>
        <dsp:cNvPr id="0" name=""/>
        <dsp:cNvSpPr/>
      </dsp:nvSpPr>
      <dsp:spPr>
        <a:xfrm>
          <a:off x="0" y="646586"/>
          <a:ext cx="272059" cy="323056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>
        <a:off x="0" y="646586"/>
        <a:ext cx="272059" cy="323056"/>
      </dsp:txXfrm>
    </dsp:sp>
    <dsp:sp modelId="{4D9FF308-9180-4BB1-BB35-BDCD2049A3B2}">
      <dsp:nvSpPr>
        <dsp:cNvPr id="0" name=""/>
        <dsp:cNvSpPr/>
      </dsp:nvSpPr>
      <dsp:spPr>
        <a:xfrm>
          <a:off x="292464" y="661256"/>
          <a:ext cx="1067834" cy="29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240,0 тыс. рублей</a:t>
          </a:r>
        </a:p>
      </dsp:txBody>
      <dsp:txXfrm>
        <a:off x="292464" y="661256"/>
        <a:ext cx="1067834" cy="293400"/>
      </dsp:txXfrm>
    </dsp:sp>
    <dsp:sp modelId="{D7C510CE-AFB7-4FC7-B645-7377DCFE0CF5}">
      <dsp:nvSpPr>
        <dsp:cNvPr id="0" name=""/>
        <dsp:cNvSpPr/>
      </dsp:nvSpPr>
      <dsp:spPr>
        <a:xfrm>
          <a:off x="272059" y="954657"/>
          <a:ext cx="10882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6C6A8-86D9-4E11-B7F7-FC7CCCBE0690}">
      <dsp:nvSpPr>
        <dsp:cNvPr id="0" name=""/>
        <dsp:cNvSpPr/>
      </dsp:nvSpPr>
      <dsp:spPr>
        <a:xfrm>
          <a:off x="0" y="478"/>
          <a:ext cx="13602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A1425-9BC2-4EE6-956C-60C73CAA182A}">
      <dsp:nvSpPr>
        <dsp:cNvPr id="0" name=""/>
        <dsp:cNvSpPr/>
      </dsp:nvSpPr>
      <dsp:spPr>
        <a:xfrm>
          <a:off x="0" y="478"/>
          <a:ext cx="272059" cy="326246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</dsp:txBody>
      <dsp:txXfrm>
        <a:off x="0" y="478"/>
        <a:ext cx="272059" cy="326246"/>
      </dsp:txXfrm>
    </dsp:sp>
    <dsp:sp modelId="{6A84A4E5-A552-4305-8D1C-D3DC105AAA63}">
      <dsp:nvSpPr>
        <dsp:cNvPr id="0" name=""/>
        <dsp:cNvSpPr/>
      </dsp:nvSpPr>
      <dsp:spPr>
        <a:xfrm>
          <a:off x="292464" y="15293"/>
          <a:ext cx="1067834" cy="296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603,0 тыс. рублей</a:t>
          </a:r>
        </a:p>
      </dsp:txBody>
      <dsp:txXfrm>
        <a:off x="292464" y="15293"/>
        <a:ext cx="1067834" cy="296298"/>
      </dsp:txXfrm>
    </dsp:sp>
    <dsp:sp modelId="{DC0CD827-664E-4595-A6D4-8E86230C7F93}">
      <dsp:nvSpPr>
        <dsp:cNvPr id="0" name=""/>
        <dsp:cNvSpPr/>
      </dsp:nvSpPr>
      <dsp:spPr>
        <a:xfrm>
          <a:off x="272059" y="311591"/>
          <a:ext cx="10882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4ABE0-DD27-413C-9402-48D782FBED83}">
      <dsp:nvSpPr>
        <dsp:cNvPr id="0" name=""/>
        <dsp:cNvSpPr/>
      </dsp:nvSpPr>
      <dsp:spPr>
        <a:xfrm>
          <a:off x="0" y="326724"/>
          <a:ext cx="13602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FE1D0-2D56-4E7B-9120-A327E5D8A8D1}">
      <dsp:nvSpPr>
        <dsp:cNvPr id="0" name=""/>
        <dsp:cNvSpPr/>
      </dsp:nvSpPr>
      <dsp:spPr>
        <a:xfrm>
          <a:off x="0" y="326724"/>
          <a:ext cx="272059" cy="326246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</dsp:txBody>
      <dsp:txXfrm>
        <a:off x="0" y="326724"/>
        <a:ext cx="272059" cy="326246"/>
      </dsp:txXfrm>
    </dsp:sp>
    <dsp:sp modelId="{58A0A52C-BF7E-436E-87DD-06F814C156BB}">
      <dsp:nvSpPr>
        <dsp:cNvPr id="0" name=""/>
        <dsp:cNvSpPr/>
      </dsp:nvSpPr>
      <dsp:spPr>
        <a:xfrm>
          <a:off x="292464" y="341539"/>
          <a:ext cx="1067834" cy="296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13,0 тыс. рублей</a:t>
          </a:r>
        </a:p>
      </dsp:txBody>
      <dsp:txXfrm>
        <a:off x="292464" y="341539"/>
        <a:ext cx="1067834" cy="296298"/>
      </dsp:txXfrm>
    </dsp:sp>
    <dsp:sp modelId="{8ED002A2-2FB6-4C91-A49D-53726B40DF8D}">
      <dsp:nvSpPr>
        <dsp:cNvPr id="0" name=""/>
        <dsp:cNvSpPr/>
      </dsp:nvSpPr>
      <dsp:spPr>
        <a:xfrm>
          <a:off x="272059" y="637837"/>
          <a:ext cx="10882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3005E-3F94-4306-A691-6768B3CC884F}">
      <dsp:nvSpPr>
        <dsp:cNvPr id="0" name=""/>
        <dsp:cNvSpPr/>
      </dsp:nvSpPr>
      <dsp:spPr>
        <a:xfrm>
          <a:off x="0" y="652971"/>
          <a:ext cx="13602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2BF9D-5674-450F-AFC8-ED808C2AAB84}">
      <dsp:nvSpPr>
        <dsp:cNvPr id="0" name=""/>
        <dsp:cNvSpPr/>
      </dsp:nvSpPr>
      <dsp:spPr>
        <a:xfrm>
          <a:off x="0" y="652971"/>
          <a:ext cx="272059" cy="326246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</dsp:txBody>
      <dsp:txXfrm>
        <a:off x="0" y="652971"/>
        <a:ext cx="272059" cy="326246"/>
      </dsp:txXfrm>
    </dsp:sp>
    <dsp:sp modelId="{4D9FF308-9180-4BB1-BB35-BDCD2049A3B2}">
      <dsp:nvSpPr>
        <dsp:cNvPr id="0" name=""/>
        <dsp:cNvSpPr/>
      </dsp:nvSpPr>
      <dsp:spPr>
        <a:xfrm>
          <a:off x="292464" y="667786"/>
          <a:ext cx="1067834" cy="296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13,0  тыс. рублей</a:t>
          </a:r>
        </a:p>
      </dsp:txBody>
      <dsp:txXfrm>
        <a:off x="292464" y="667786"/>
        <a:ext cx="1067834" cy="296298"/>
      </dsp:txXfrm>
    </dsp:sp>
    <dsp:sp modelId="{D7C510CE-AFB7-4FC7-B645-7377DCFE0CF5}">
      <dsp:nvSpPr>
        <dsp:cNvPr id="0" name=""/>
        <dsp:cNvSpPr/>
      </dsp:nvSpPr>
      <dsp:spPr>
        <a:xfrm>
          <a:off x="272059" y="964084"/>
          <a:ext cx="10882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6C6A8-86D9-4E11-B7F7-FC7CCCBE0690}">
      <dsp:nvSpPr>
        <dsp:cNvPr id="0" name=""/>
        <dsp:cNvSpPr/>
      </dsp:nvSpPr>
      <dsp:spPr>
        <a:xfrm>
          <a:off x="0" y="1286"/>
          <a:ext cx="37343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A1425-9BC2-4EE6-956C-60C73CAA182A}">
      <dsp:nvSpPr>
        <dsp:cNvPr id="0" name=""/>
        <dsp:cNvSpPr/>
      </dsp:nvSpPr>
      <dsp:spPr>
        <a:xfrm>
          <a:off x="0" y="1286"/>
          <a:ext cx="746875" cy="877105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2023</a:t>
          </a:r>
        </a:p>
      </dsp:txBody>
      <dsp:txXfrm>
        <a:off x="0" y="1286"/>
        <a:ext cx="746875" cy="877105"/>
      </dsp:txXfrm>
    </dsp:sp>
    <dsp:sp modelId="{6A84A4E5-A552-4305-8D1C-D3DC105AAA63}">
      <dsp:nvSpPr>
        <dsp:cNvPr id="0" name=""/>
        <dsp:cNvSpPr/>
      </dsp:nvSpPr>
      <dsp:spPr>
        <a:xfrm>
          <a:off x="802891" y="41115"/>
          <a:ext cx="2931485" cy="796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7362,0 тыс. рублей</a:t>
          </a:r>
        </a:p>
      </dsp:txBody>
      <dsp:txXfrm>
        <a:off x="802891" y="41115"/>
        <a:ext cx="2931485" cy="796589"/>
      </dsp:txXfrm>
    </dsp:sp>
    <dsp:sp modelId="{DC0CD827-664E-4595-A6D4-8E86230C7F93}">
      <dsp:nvSpPr>
        <dsp:cNvPr id="0" name=""/>
        <dsp:cNvSpPr/>
      </dsp:nvSpPr>
      <dsp:spPr>
        <a:xfrm>
          <a:off x="746875" y="837705"/>
          <a:ext cx="29875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4ABE0-DD27-413C-9402-48D782FBED83}">
      <dsp:nvSpPr>
        <dsp:cNvPr id="0" name=""/>
        <dsp:cNvSpPr/>
      </dsp:nvSpPr>
      <dsp:spPr>
        <a:xfrm>
          <a:off x="0" y="878391"/>
          <a:ext cx="37343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FE1D0-2D56-4E7B-9120-A327E5D8A8D1}">
      <dsp:nvSpPr>
        <dsp:cNvPr id="0" name=""/>
        <dsp:cNvSpPr/>
      </dsp:nvSpPr>
      <dsp:spPr>
        <a:xfrm>
          <a:off x="0" y="878391"/>
          <a:ext cx="746875" cy="877105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2024</a:t>
          </a:r>
        </a:p>
      </dsp:txBody>
      <dsp:txXfrm>
        <a:off x="0" y="878391"/>
        <a:ext cx="746875" cy="877105"/>
      </dsp:txXfrm>
    </dsp:sp>
    <dsp:sp modelId="{58A0A52C-BF7E-436E-87DD-06F814C156BB}">
      <dsp:nvSpPr>
        <dsp:cNvPr id="0" name=""/>
        <dsp:cNvSpPr/>
      </dsp:nvSpPr>
      <dsp:spPr>
        <a:xfrm>
          <a:off x="802891" y="918220"/>
          <a:ext cx="2931485" cy="796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2721,3 тыс. рублей</a:t>
          </a:r>
        </a:p>
      </dsp:txBody>
      <dsp:txXfrm>
        <a:off x="802891" y="918220"/>
        <a:ext cx="2931485" cy="796589"/>
      </dsp:txXfrm>
    </dsp:sp>
    <dsp:sp modelId="{8ED002A2-2FB6-4C91-A49D-53726B40DF8D}">
      <dsp:nvSpPr>
        <dsp:cNvPr id="0" name=""/>
        <dsp:cNvSpPr/>
      </dsp:nvSpPr>
      <dsp:spPr>
        <a:xfrm>
          <a:off x="746875" y="1714810"/>
          <a:ext cx="29875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3005E-3F94-4306-A691-6768B3CC884F}">
      <dsp:nvSpPr>
        <dsp:cNvPr id="0" name=""/>
        <dsp:cNvSpPr/>
      </dsp:nvSpPr>
      <dsp:spPr>
        <a:xfrm>
          <a:off x="0" y="1755496"/>
          <a:ext cx="37343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2BF9D-5674-450F-AFC8-ED808C2AAB84}">
      <dsp:nvSpPr>
        <dsp:cNvPr id="0" name=""/>
        <dsp:cNvSpPr/>
      </dsp:nvSpPr>
      <dsp:spPr>
        <a:xfrm>
          <a:off x="0" y="1755496"/>
          <a:ext cx="746875" cy="877105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2025</a:t>
          </a:r>
        </a:p>
      </dsp:txBody>
      <dsp:txXfrm>
        <a:off x="0" y="1755496"/>
        <a:ext cx="746875" cy="877105"/>
      </dsp:txXfrm>
    </dsp:sp>
    <dsp:sp modelId="{4D9FF308-9180-4BB1-BB35-BDCD2049A3B2}">
      <dsp:nvSpPr>
        <dsp:cNvPr id="0" name=""/>
        <dsp:cNvSpPr/>
      </dsp:nvSpPr>
      <dsp:spPr>
        <a:xfrm>
          <a:off x="802891" y="1795326"/>
          <a:ext cx="2931485" cy="796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1171,1 тыс. рублей</a:t>
          </a:r>
        </a:p>
      </dsp:txBody>
      <dsp:txXfrm>
        <a:off x="802891" y="1795326"/>
        <a:ext cx="2931485" cy="796589"/>
      </dsp:txXfrm>
    </dsp:sp>
    <dsp:sp modelId="{D7C510CE-AFB7-4FC7-B645-7377DCFE0CF5}">
      <dsp:nvSpPr>
        <dsp:cNvPr id="0" name=""/>
        <dsp:cNvSpPr/>
      </dsp:nvSpPr>
      <dsp:spPr>
        <a:xfrm>
          <a:off x="746875" y="2591915"/>
          <a:ext cx="29875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D4BFB-B38F-4ADC-B3C1-806DB482FCC5}">
      <dsp:nvSpPr>
        <dsp:cNvPr id="0" name=""/>
        <dsp:cNvSpPr/>
      </dsp:nvSpPr>
      <dsp:spPr>
        <a:xfrm>
          <a:off x="0" y="7559"/>
          <a:ext cx="6342744" cy="775512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Осуществление дорожной деятельности в отношении автомобильных дорог общего пользования местного значения</a:t>
          </a:r>
        </a:p>
      </dsp:txBody>
      <dsp:txXfrm>
        <a:off x="37857" y="45416"/>
        <a:ext cx="6267030" cy="699798"/>
      </dsp:txXfrm>
    </dsp:sp>
    <dsp:sp modelId="{78DE27FB-E3E6-44EA-ADFD-EAD8D764B5B2}">
      <dsp:nvSpPr>
        <dsp:cNvPr id="0" name=""/>
        <dsp:cNvSpPr/>
      </dsp:nvSpPr>
      <dsp:spPr>
        <a:xfrm>
          <a:off x="0" y="783071"/>
          <a:ext cx="6342744" cy="2083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38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prstClr val="black"/>
              </a:solidFill>
              <a:latin typeface="Grandview"/>
              <a:ea typeface="+mn-ea"/>
              <a:cs typeface="+mn-cs"/>
            </a:rPr>
            <a:t>Доходы от </a:t>
          </a:r>
          <a:r>
            <a:rPr lang="ru-RU" sz="1800" kern="1200" dirty="0">
              <a:solidFill>
                <a:schemeClr val="tx1"/>
              </a:solidFill>
            </a:rPr>
            <a:t>уплаты акцизов на автомобильный бензин, прямогонный бензин, дизельное топливо, моторное масло для дизельных и карбюраторных (инжекторных) двигателей, производимых на территории РФ</a:t>
          </a:r>
          <a:endParaRPr lang="ru-RU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prstClr val="black"/>
              </a:solidFill>
              <a:latin typeface="Grandview"/>
              <a:ea typeface="+mn-ea"/>
              <a:cs typeface="+mn-cs"/>
            </a:rPr>
            <a:t>Субсидия из областного бюджета на осуществление дорожной деятельности в отношении автомобильных дорог общего пользования местного значения</a:t>
          </a:r>
        </a:p>
      </dsp:txBody>
      <dsp:txXfrm>
        <a:off x="0" y="783071"/>
        <a:ext cx="6342744" cy="208345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6C6A8-86D9-4E11-B7F7-FC7CCCBE0690}">
      <dsp:nvSpPr>
        <dsp:cNvPr id="0" name=""/>
        <dsp:cNvSpPr/>
      </dsp:nvSpPr>
      <dsp:spPr>
        <a:xfrm>
          <a:off x="0" y="887"/>
          <a:ext cx="3060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A1425-9BC2-4EE6-956C-60C73CAA182A}">
      <dsp:nvSpPr>
        <dsp:cNvPr id="0" name=""/>
        <dsp:cNvSpPr/>
      </dsp:nvSpPr>
      <dsp:spPr>
        <a:xfrm>
          <a:off x="0" y="887"/>
          <a:ext cx="612088" cy="605297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2023</a:t>
          </a:r>
        </a:p>
      </dsp:txBody>
      <dsp:txXfrm>
        <a:off x="0" y="887"/>
        <a:ext cx="612088" cy="605297"/>
      </dsp:txXfrm>
    </dsp:sp>
    <dsp:sp modelId="{6A84A4E5-A552-4305-8D1C-D3DC105AAA63}">
      <dsp:nvSpPr>
        <dsp:cNvPr id="0" name=""/>
        <dsp:cNvSpPr/>
      </dsp:nvSpPr>
      <dsp:spPr>
        <a:xfrm>
          <a:off x="657994" y="28374"/>
          <a:ext cx="2402446" cy="549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43214,0 тыс. рублей</a:t>
          </a:r>
        </a:p>
      </dsp:txBody>
      <dsp:txXfrm>
        <a:off x="657994" y="28374"/>
        <a:ext cx="2402446" cy="549733"/>
      </dsp:txXfrm>
    </dsp:sp>
    <dsp:sp modelId="{DC0CD827-664E-4595-A6D4-8E86230C7F93}">
      <dsp:nvSpPr>
        <dsp:cNvPr id="0" name=""/>
        <dsp:cNvSpPr/>
      </dsp:nvSpPr>
      <dsp:spPr>
        <a:xfrm>
          <a:off x="612088" y="578107"/>
          <a:ext cx="24483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4ABE0-DD27-413C-9402-48D782FBED83}">
      <dsp:nvSpPr>
        <dsp:cNvPr id="0" name=""/>
        <dsp:cNvSpPr/>
      </dsp:nvSpPr>
      <dsp:spPr>
        <a:xfrm>
          <a:off x="0" y="606185"/>
          <a:ext cx="3060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FE1D0-2D56-4E7B-9120-A327E5D8A8D1}">
      <dsp:nvSpPr>
        <dsp:cNvPr id="0" name=""/>
        <dsp:cNvSpPr/>
      </dsp:nvSpPr>
      <dsp:spPr>
        <a:xfrm>
          <a:off x="0" y="606185"/>
          <a:ext cx="612088" cy="605297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2024</a:t>
          </a:r>
        </a:p>
      </dsp:txBody>
      <dsp:txXfrm>
        <a:off x="0" y="606185"/>
        <a:ext cx="612088" cy="605297"/>
      </dsp:txXfrm>
    </dsp:sp>
    <dsp:sp modelId="{58A0A52C-BF7E-436E-87DD-06F814C156BB}">
      <dsp:nvSpPr>
        <dsp:cNvPr id="0" name=""/>
        <dsp:cNvSpPr/>
      </dsp:nvSpPr>
      <dsp:spPr>
        <a:xfrm>
          <a:off x="657994" y="633671"/>
          <a:ext cx="2402446" cy="549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44823,0 тыс. рублей</a:t>
          </a:r>
        </a:p>
      </dsp:txBody>
      <dsp:txXfrm>
        <a:off x="657994" y="633671"/>
        <a:ext cx="2402446" cy="549733"/>
      </dsp:txXfrm>
    </dsp:sp>
    <dsp:sp modelId="{8ED002A2-2FB6-4C91-A49D-53726B40DF8D}">
      <dsp:nvSpPr>
        <dsp:cNvPr id="0" name=""/>
        <dsp:cNvSpPr/>
      </dsp:nvSpPr>
      <dsp:spPr>
        <a:xfrm>
          <a:off x="612088" y="1183405"/>
          <a:ext cx="24483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3005E-3F94-4306-A691-6768B3CC884F}">
      <dsp:nvSpPr>
        <dsp:cNvPr id="0" name=""/>
        <dsp:cNvSpPr/>
      </dsp:nvSpPr>
      <dsp:spPr>
        <a:xfrm>
          <a:off x="0" y="1211482"/>
          <a:ext cx="3060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2BF9D-5674-450F-AFC8-ED808C2AAB84}">
      <dsp:nvSpPr>
        <dsp:cNvPr id="0" name=""/>
        <dsp:cNvSpPr/>
      </dsp:nvSpPr>
      <dsp:spPr>
        <a:xfrm>
          <a:off x="0" y="1211482"/>
          <a:ext cx="612088" cy="605297"/>
        </a:xfrm>
        <a:prstGeom prst="rect">
          <a:avLst/>
        </a:prstGeom>
        <a:solidFill>
          <a:schemeClr val="accent2"/>
        </a:solidFill>
        <a:ln>
          <a:solidFill>
            <a:schemeClr val="accent4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2025</a:t>
          </a:r>
        </a:p>
      </dsp:txBody>
      <dsp:txXfrm>
        <a:off x="0" y="1211482"/>
        <a:ext cx="612088" cy="605297"/>
      </dsp:txXfrm>
    </dsp:sp>
    <dsp:sp modelId="{4D9FF308-9180-4BB1-BB35-BDCD2049A3B2}">
      <dsp:nvSpPr>
        <dsp:cNvPr id="0" name=""/>
        <dsp:cNvSpPr/>
      </dsp:nvSpPr>
      <dsp:spPr>
        <a:xfrm>
          <a:off x="657994" y="1238969"/>
          <a:ext cx="2402446" cy="549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43462,0 тыс. рублей</a:t>
          </a:r>
        </a:p>
      </dsp:txBody>
      <dsp:txXfrm>
        <a:off x="657994" y="1238969"/>
        <a:ext cx="2402446" cy="549733"/>
      </dsp:txXfrm>
    </dsp:sp>
    <dsp:sp modelId="{D7C510CE-AFB7-4FC7-B645-7377DCFE0CF5}">
      <dsp:nvSpPr>
        <dsp:cNvPr id="0" name=""/>
        <dsp:cNvSpPr/>
      </dsp:nvSpPr>
      <dsp:spPr>
        <a:xfrm>
          <a:off x="612088" y="1788702"/>
          <a:ext cx="24483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D4BFB-B38F-4ADC-B3C1-806DB482FCC5}">
      <dsp:nvSpPr>
        <dsp:cNvPr id="0" name=""/>
        <dsp:cNvSpPr/>
      </dsp:nvSpPr>
      <dsp:spPr>
        <a:xfrm>
          <a:off x="0" y="12211"/>
          <a:ext cx="5340623" cy="393119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prstClr val="black"/>
              </a:solidFill>
            </a:rPr>
            <a:t>ЖИЛИЩНОЕ ХОЗЯЙСТВО</a:t>
          </a:r>
          <a:endParaRPr lang="ru-RU" sz="1400" kern="1200" dirty="0"/>
        </a:p>
      </dsp:txBody>
      <dsp:txXfrm>
        <a:off x="19190" y="31401"/>
        <a:ext cx="5302243" cy="354739"/>
      </dsp:txXfrm>
    </dsp:sp>
    <dsp:sp modelId="{78DE27FB-E3E6-44EA-ADFD-EAD8D764B5B2}">
      <dsp:nvSpPr>
        <dsp:cNvPr id="0" name=""/>
        <dsp:cNvSpPr/>
      </dsp:nvSpPr>
      <dsp:spPr>
        <a:xfrm>
          <a:off x="0" y="405331"/>
          <a:ext cx="5340623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565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>
              <a:solidFill>
                <a:prstClr val="black"/>
              </a:solidFill>
            </a:rPr>
            <a:t>уплата обязательных взносов на капитальный ремонт общего имущества в многоквартирных домах</a:t>
          </a:r>
          <a:endParaRPr lang="ru-RU" sz="1200" kern="1200" dirty="0"/>
        </a:p>
      </dsp:txBody>
      <dsp:txXfrm>
        <a:off x="0" y="405331"/>
        <a:ext cx="5340623" cy="347760"/>
      </dsp:txXfrm>
    </dsp:sp>
    <dsp:sp modelId="{E9319921-CE68-4141-B353-E8347DC049D5}">
      <dsp:nvSpPr>
        <dsp:cNvPr id="0" name=""/>
        <dsp:cNvSpPr/>
      </dsp:nvSpPr>
      <dsp:spPr>
        <a:xfrm>
          <a:off x="0" y="753091"/>
          <a:ext cx="5340623" cy="393119"/>
        </a:xfrm>
        <a:prstGeom prst="roundRect">
          <a:avLst/>
        </a:prstGeom>
        <a:solidFill>
          <a:srgbClr val="0A7D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prstClr val="black"/>
              </a:solidFill>
            </a:rPr>
            <a:t>КОММУНАЛЬНОЕ ХОЗЯЙСТВО</a:t>
          </a:r>
          <a:endParaRPr lang="ru-RU" sz="1400" kern="1200" dirty="0"/>
        </a:p>
      </dsp:txBody>
      <dsp:txXfrm>
        <a:off x="19190" y="772281"/>
        <a:ext cx="5302243" cy="354739"/>
      </dsp:txXfrm>
    </dsp:sp>
    <dsp:sp modelId="{A4B0FCA7-60CB-4DD9-98DA-D4D7C15C4E76}">
      <dsp:nvSpPr>
        <dsp:cNvPr id="0" name=""/>
        <dsp:cNvSpPr/>
      </dsp:nvSpPr>
      <dsp:spPr>
        <a:xfrm>
          <a:off x="0" y="1146211"/>
          <a:ext cx="5340623" cy="1217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565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>
              <a:solidFill>
                <a:schemeClr val="tx1"/>
              </a:solidFill>
            </a:rPr>
            <a:t>организация в границах сельских поселений электро-, тепло-, газо- и водоснабжения населения, водоотведения в пределах полномочий, установленных законодательством РФ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 err="1">
              <a:solidFill>
                <a:schemeClr val="tx1"/>
              </a:solidFill>
            </a:rPr>
            <a:t>софинансирование</a:t>
          </a:r>
          <a:r>
            <a:rPr lang="ru-RU" sz="1200" kern="1200" dirty="0">
              <a:solidFill>
                <a:schemeClr val="tx1"/>
              </a:solidFill>
            </a:rPr>
            <a:t> инициативных проектов (капремонт: артезианской скважины с Вишкиль; участок водопроводной сети п </a:t>
          </a:r>
          <a:r>
            <a:rPr lang="ru-RU" sz="1200" kern="1200" dirty="0" err="1">
              <a:solidFill>
                <a:schemeClr val="tx1"/>
              </a:solidFill>
            </a:rPr>
            <a:t>Карпушино</a:t>
          </a:r>
          <a:r>
            <a:rPr lang="ru-RU" sz="1200" kern="1200" dirty="0">
              <a:solidFill>
                <a:schemeClr val="tx1"/>
              </a:solidFill>
            </a:rPr>
            <a:t> и п. Ленинская Искра)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>
              <a:solidFill>
                <a:schemeClr val="tx1"/>
              </a:solidFill>
            </a:rPr>
            <a:t>мероприятия по подготовке</a:t>
          </a:r>
        </a:p>
      </dsp:txBody>
      <dsp:txXfrm>
        <a:off x="0" y="1146211"/>
        <a:ext cx="5340623" cy="121716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D4BFB-B38F-4ADC-B3C1-806DB482FCC5}">
      <dsp:nvSpPr>
        <dsp:cNvPr id="0" name=""/>
        <dsp:cNvSpPr/>
      </dsp:nvSpPr>
      <dsp:spPr>
        <a:xfrm>
          <a:off x="0" y="2060"/>
          <a:ext cx="5340623" cy="283212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prstClr val="black"/>
              </a:solidFill>
            </a:rPr>
            <a:t>БЛАГОУСТРОЙСТВО</a:t>
          </a:r>
          <a:endParaRPr lang="ru-RU" sz="1400" kern="1200" dirty="0"/>
        </a:p>
      </dsp:txBody>
      <dsp:txXfrm>
        <a:off x="13825" y="15885"/>
        <a:ext cx="5312973" cy="255562"/>
      </dsp:txXfrm>
    </dsp:sp>
    <dsp:sp modelId="{78DE27FB-E3E6-44EA-ADFD-EAD8D764B5B2}">
      <dsp:nvSpPr>
        <dsp:cNvPr id="0" name=""/>
        <dsp:cNvSpPr/>
      </dsp:nvSpPr>
      <dsp:spPr>
        <a:xfrm>
          <a:off x="0" y="285273"/>
          <a:ext cx="5340623" cy="854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565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>
              <a:solidFill>
                <a:prstClr val="black"/>
              </a:solidFill>
            </a:rPr>
            <a:t>приобретение контейнерных площадок на территории сельских поселений;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>
              <a:solidFill>
                <a:prstClr val="black"/>
              </a:solidFill>
            </a:rPr>
            <a:t>создание мест (площадок) накопления ТКО;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>
              <a:solidFill>
                <a:prstClr val="black"/>
              </a:solidFill>
            </a:rPr>
            <a:t>Реализация федеральной целевой программы «Увековечивание памяти погибших при защите Отечества»</a:t>
          </a:r>
        </a:p>
      </dsp:txBody>
      <dsp:txXfrm>
        <a:off x="0" y="285273"/>
        <a:ext cx="5340623" cy="854495"/>
      </dsp:txXfrm>
    </dsp:sp>
    <dsp:sp modelId="{E9319921-CE68-4141-B353-E8347DC049D5}">
      <dsp:nvSpPr>
        <dsp:cNvPr id="0" name=""/>
        <dsp:cNvSpPr/>
      </dsp:nvSpPr>
      <dsp:spPr>
        <a:xfrm>
          <a:off x="0" y="1139768"/>
          <a:ext cx="5340623" cy="3144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prstClr val="black"/>
              </a:solidFill>
            </a:rPr>
            <a:t>ОХРАНА ОКРУЖАЮЩЕЙ СРЕДЫ</a:t>
          </a:r>
          <a:endParaRPr lang="ru-RU" sz="1400" kern="1200" dirty="0"/>
        </a:p>
      </dsp:txBody>
      <dsp:txXfrm>
        <a:off x="15352" y="1155120"/>
        <a:ext cx="5309919" cy="283791"/>
      </dsp:txXfrm>
    </dsp:sp>
    <dsp:sp modelId="{A4B0FCA7-60CB-4DD9-98DA-D4D7C15C4E76}">
      <dsp:nvSpPr>
        <dsp:cNvPr id="0" name=""/>
        <dsp:cNvSpPr/>
      </dsp:nvSpPr>
      <dsp:spPr>
        <a:xfrm>
          <a:off x="0" y="1454264"/>
          <a:ext cx="5340623" cy="675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565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>
              <a:solidFill>
                <a:schemeClr val="tx1"/>
              </a:solidFill>
            </a:rPr>
            <a:t>выплата вознаграждения физлицам за добычу волка;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>
              <a:solidFill>
                <a:schemeClr val="tx1"/>
              </a:solidFill>
            </a:rPr>
            <a:t>ликвидация несанкционированной свалки, не отвечающей требованиям природоохранного законодательства РФ в с Александровское</a:t>
          </a:r>
        </a:p>
      </dsp:txBody>
      <dsp:txXfrm>
        <a:off x="0" y="1454264"/>
        <a:ext cx="5340623" cy="67564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D9A4A-E26B-4648-8210-3908192E4404}">
      <dsp:nvSpPr>
        <dsp:cNvPr id="0" name=""/>
        <dsp:cNvSpPr/>
      </dsp:nvSpPr>
      <dsp:spPr>
        <a:xfrm>
          <a:off x="-5457742" y="-835763"/>
          <a:ext cx="6499224" cy="6499224"/>
        </a:xfrm>
        <a:prstGeom prst="blockArc">
          <a:avLst>
            <a:gd name="adj1" fmla="val 18900000"/>
            <a:gd name="adj2" fmla="val 2700000"/>
            <a:gd name="adj3" fmla="val 33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DC3E0-2B46-43F6-90CA-23B85B6BF3BE}">
      <dsp:nvSpPr>
        <dsp:cNvPr id="0" name=""/>
        <dsp:cNvSpPr/>
      </dsp:nvSpPr>
      <dsp:spPr>
        <a:xfrm>
          <a:off x="670084" y="323156"/>
          <a:ext cx="9065039" cy="1284766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397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Верхний</a:t>
          </a:r>
          <a:r>
            <a:rPr kumimoji="0" lang="ru-RU" sz="15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 предел муниципального долга 0 </a:t>
          </a:r>
          <a:r>
            <a:rPr lang="ru-RU" sz="1500" kern="1200" dirty="0">
              <a:solidFill>
                <a:schemeClr val="tx1"/>
              </a:solidFill>
              <a:latin typeface="+mn-lt"/>
            </a:rPr>
            <a:t>тыс. рублей на 01.01.2024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kern="1200" dirty="0">
              <a:solidFill>
                <a:schemeClr val="tx1"/>
              </a:solidFill>
              <a:latin typeface="+mn-lt"/>
            </a:rPr>
            <a:t>Кредиты кредитных организаций 5000 </a:t>
          </a:r>
          <a:r>
            <a:rPr lang="ru-RU" sz="1500" kern="1200" dirty="0" err="1">
              <a:solidFill>
                <a:schemeClr val="tx1"/>
              </a:solidFill>
              <a:latin typeface="+mn-lt"/>
            </a:rPr>
            <a:t>тыс.рублей</a:t>
          </a:r>
          <a:endParaRPr lang="ru-RU" sz="1500" kern="1200" dirty="0">
            <a:solidFill>
              <a:schemeClr val="tx1"/>
            </a:solidFill>
            <a:latin typeface="+mn-lt"/>
          </a:endParaRP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kern="1200" dirty="0">
              <a:solidFill>
                <a:schemeClr val="tx1"/>
              </a:solidFill>
              <a:latin typeface="+mn-lt"/>
            </a:rPr>
            <a:t>Кредиты предоставляемые бюджетам муниципальных образований Кировской области из областного бюджета на покрытие временных кассовых разрывов 3000 </a:t>
          </a:r>
          <a:r>
            <a:rPr lang="ru-RU" sz="1500" kern="1200" dirty="0" err="1">
              <a:solidFill>
                <a:schemeClr val="tx1"/>
              </a:solidFill>
              <a:latin typeface="+mn-lt"/>
            </a:rPr>
            <a:t>тыс.рублей</a:t>
          </a:r>
          <a:endParaRPr lang="ru-RU" sz="1500" kern="1200" dirty="0">
            <a:solidFill>
              <a:schemeClr val="tx1"/>
            </a:solidFill>
            <a:latin typeface="+mn-lt"/>
          </a:endParaRPr>
        </a:p>
      </dsp:txBody>
      <dsp:txXfrm>
        <a:off x="670084" y="323156"/>
        <a:ext cx="9065039" cy="1284766"/>
      </dsp:txXfrm>
    </dsp:sp>
    <dsp:sp modelId="{57853F0A-58A6-4313-8531-29E76CAECB83}">
      <dsp:nvSpPr>
        <dsp:cNvPr id="0" name=""/>
        <dsp:cNvSpPr/>
      </dsp:nvSpPr>
      <dsp:spPr>
        <a:xfrm>
          <a:off x="66622" y="362077"/>
          <a:ext cx="1206924" cy="12069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47D46-C1A0-4725-A5F8-EB3B8B4EE764}">
      <dsp:nvSpPr>
        <dsp:cNvPr id="0" name=""/>
        <dsp:cNvSpPr/>
      </dsp:nvSpPr>
      <dsp:spPr>
        <a:xfrm>
          <a:off x="1021057" y="1675848"/>
          <a:ext cx="8714065" cy="147600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397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kern="1200" dirty="0">
              <a:solidFill>
                <a:schemeClr val="tx1"/>
              </a:solidFill>
              <a:latin typeface="+mn-lt"/>
            </a:rPr>
            <a:t>Верхний предел муниципального долга 0 тыс. рублей на 01.01.2025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kern="1200" dirty="0">
              <a:solidFill>
                <a:schemeClr val="tx1"/>
              </a:solidFill>
              <a:latin typeface="+mn-lt"/>
            </a:rPr>
            <a:t>Кредиты кредитных организаций 3000 </a:t>
          </a:r>
          <a:r>
            <a:rPr lang="ru-RU" sz="1500" kern="1200" dirty="0" err="1">
              <a:solidFill>
                <a:schemeClr val="tx1"/>
              </a:solidFill>
              <a:latin typeface="+mn-lt"/>
            </a:rPr>
            <a:t>тыс.рублей</a:t>
          </a:r>
          <a:endParaRPr lang="ru-RU" sz="1500" kern="1200" dirty="0">
            <a:solidFill>
              <a:schemeClr val="tx1"/>
            </a:solidFill>
            <a:latin typeface="+mn-lt"/>
          </a:endParaRP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kern="1200" dirty="0">
              <a:solidFill>
                <a:schemeClr val="tx1"/>
              </a:solidFill>
              <a:latin typeface="+mn-lt"/>
            </a:rPr>
            <a:t>Кредиты предоставляемые бюджетам муниципальных образований Кировской области из областного бюджета на покрытие временных кассовых разрывов 3000 </a:t>
          </a:r>
          <a:r>
            <a:rPr lang="ru-RU" sz="1500" kern="1200" dirty="0" err="1">
              <a:solidFill>
                <a:schemeClr val="tx1"/>
              </a:solidFill>
              <a:latin typeface="+mn-lt"/>
            </a:rPr>
            <a:t>тыс.рублей</a:t>
          </a:r>
          <a:endParaRPr lang="ru-RU" sz="1500" kern="1200" dirty="0">
            <a:solidFill>
              <a:schemeClr val="tx1"/>
            </a:solidFill>
            <a:latin typeface="+mn-lt"/>
          </a:endParaRPr>
        </a:p>
      </dsp:txBody>
      <dsp:txXfrm>
        <a:off x="1021057" y="1675848"/>
        <a:ext cx="8714065" cy="1476000"/>
      </dsp:txXfrm>
    </dsp:sp>
    <dsp:sp modelId="{202E7688-1F94-44CC-9719-3A2887AE021A}">
      <dsp:nvSpPr>
        <dsp:cNvPr id="0" name=""/>
        <dsp:cNvSpPr/>
      </dsp:nvSpPr>
      <dsp:spPr>
        <a:xfrm>
          <a:off x="417595" y="1810386"/>
          <a:ext cx="1206924" cy="12069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0F802C-E165-459E-AA67-76AFD87D2569}">
      <dsp:nvSpPr>
        <dsp:cNvPr id="0" name=""/>
        <dsp:cNvSpPr/>
      </dsp:nvSpPr>
      <dsp:spPr>
        <a:xfrm>
          <a:off x="670084" y="3219774"/>
          <a:ext cx="9065039" cy="1284766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397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kern="1200" dirty="0">
              <a:solidFill>
                <a:schemeClr val="tx1"/>
              </a:solidFill>
              <a:latin typeface="+mn-lt"/>
            </a:rPr>
            <a:t>Верхний предел муниципального долга 0 тыс. рублей на 01.01.2026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kern="1200" dirty="0">
              <a:solidFill>
                <a:schemeClr val="tx1"/>
              </a:solidFill>
              <a:latin typeface="+mn-lt"/>
            </a:rPr>
            <a:t>Кредиты кредитных организаций 2000 </a:t>
          </a:r>
          <a:r>
            <a:rPr lang="ru-RU" sz="1500" kern="1200" dirty="0" err="1">
              <a:solidFill>
                <a:schemeClr val="tx1"/>
              </a:solidFill>
              <a:latin typeface="+mn-lt"/>
            </a:rPr>
            <a:t>тыс.рублей</a:t>
          </a:r>
          <a:endParaRPr lang="ru-RU" sz="1500" kern="1200" dirty="0">
            <a:solidFill>
              <a:schemeClr val="tx1"/>
            </a:solidFill>
            <a:latin typeface="+mn-lt"/>
          </a:endParaRP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kern="1200" dirty="0">
              <a:solidFill>
                <a:schemeClr val="tx1"/>
              </a:solidFill>
              <a:latin typeface="+mn-lt"/>
            </a:rPr>
            <a:t>Кредиты предоставляемые бюджетам муниципальных образований Кировской области из областного бюджета на покрытие временных кассовых разрывов 3000 </a:t>
          </a:r>
          <a:r>
            <a:rPr lang="ru-RU" sz="1500" kern="1200" dirty="0" err="1">
              <a:solidFill>
                <a:schemeClr val="tx1"/>
              </a:solidFill>
              <a:latin typeface="+mn-lt"/>
            </a:rPr>
            <a:t>тыс.рублей</a:t>
          </a:r>
          <a:endParaRPr lang="ru-RU" sz="1500" kern="1200" dirty="0">
            <a:solidFill>
              <a:schemeClr val="tx1"/>
            </a:solidFill>
            <a:latin typeface="+mn-lt"/>
          </a:endParaRPr>
        </a:p>
      </dsp:txBody>
      <dsp:txXfrm>
        <a:off x="670084" y="3219774"/>
        <a:ext cx="9065039" cy="1284766"/>
      </dsp:txXfrm>
    </dsp:sp>
    <dsp:sp modelId="{9F7C48DB-2ABE-4C07-BA7B-8D42305E468C}">
      <dsp:nvSpPr>
        <dsp:cNvPr id="0" name=""/>
        <dsp:cNvSpPr/>
      </dsp:nvSpPr>
      <dsp:spPr>
        <a:xfrm>
          <a:off x="66622" y="3258695"/>
          <a:ext cx="1206924" cy="12069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1798E-CE99-44CC-904A-6080DADEA2FA}">
      <dsp:nvSpPr>
        <dsp:cNvPr id="0" name=""/>
        <dsp:cNvSpPr/>
      </dsp:nvSpPr>
      <dsp:spPr>
        <a:xfrm>
          <a:off x="0" y="316242"/>
          <a:ext cx="3621640" cy="220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080" tIns="291592" rIns="28108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"/>
          </a:pPr>
          <a:r>
            <a:rPr lang="ru-RU" sz="1400" kern="1200" dirty="0"/>
            <a:t>Вознаграждение за выполнение трудовых или иных обязанностей;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"/>
          </a:pPr>
          <a:r>
            <a:rPr lang="ru-RU" sz="1400" kern="1200" dirty="0"/>
            <a:t>От продажи имущества, находившегося в собственности менее 3 лет;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"/>
          </a:pPr>
          <a:r>
            <a:rPr lang="ru-RU" sz="1400" kern="1200" dirty="0"/>
            <a:t>От сдачи имущества в аренду;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"/>
          </a:pPr>
          <a:r>
            <a:rPr lang="ru-RU" sz="1400" kern="1200" dirty="0"/>
            <a:t>Доходы в виде разного рода выигрышей;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"/>
          </a:pPr>
          <a:r>
            <a:rPr lang="ru-RU" sz="1400" kern="1200" dirty="0"/>
            <a:t>Иные доходы.</a:t>
          </a:r>
        </a:p>
      </dsp:txBody>
      <dsp:txXfrm>
        <a:off x="0" y="316242"/>
        <a:ext cx="3621640" cy="2205000"/>
      </dsp:txXfrm>
    </dsp:sp>
    <dsp:sp modelId="{4BEBB7FD-DF92-45FE-A407-DE78A1D54728}">
      <dsp:nvSpPr>
        <dsp:cNvPr id="0" name=""/>
        <dsp:cNvSpPr/>
      </dsp:nvSpPr>
      <dsp:spPr>
        <a:xfrm>
          <a:off x="181082" y="18882"/>
          <a:ext cx="2535148" cy="503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823" tIns="0" rIns="9582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Доходы, облагаемые НДФЛ</a:t>
          </a:r>
        </a:p>
      </dsp:txBody>
      <dsp:txXfrm>
        <a:off x="205685" y="43485"/>
        <a:ext cx="2485942" cy="454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1798E-CE99-44CC-904A-6080DADEA2FA}">
      <dsp:nvSpPr>
        <dsp:cNvPr id="0" name=""/>
        <dsp:cNvSpPr/>
      </dsp:nvSpPr>
      <dsp:spPr>
        <a:xfrm>
          <a:off x="0" y="352230"/>
          <a:ext cx="5518427" cy="2170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8291" tIns="270764" rIns="428291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"/>
          </a:pPr>
          <a:r>
            <a:rPr lang="ru-RU" sz="1300" kern="1200" dirty="0"/>
            <a:t>Доходы от продажи имущества, находившегося в собственности более трех лет;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"/>
          </a:pPr>
          <a:r>
            <a:rPr lang="ru-RU" sz="1300" kern="1200" dirty="0"/>
            <a:t>Доходы, полученные в порядке наследования;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"/>
          </a:pPr>
          <a:r>
            <a:rPr lang="ru-RU" sz="1300" kern="1200" dirty="0"/>
            <a:t>Доходы, полученные по договору дарения от члена семьи и (или) близкого родственника в соответствии с Семейным кодексом РФ (от супруга, родителей и детей, в  том числе усыновителей и усыновленных, дедушки, бабушки и внуков, полнородных и не полнородных (имеющих общих отца или мать) братьев и сестер);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"/>
          </a:pPr>
          <a:r>
            <a:rPr lang="ru-RU" sz="1300" kern="1200" dirty="0"/>
            <a:t>Иные доходы.</a:t>
          </a:r>
        </a:p>
      </dsp:txBody>
      <dsp:txXfrm>
        <a:off x="0" y="352230"/>
        <a:ext cx="5518427" cy="2170350"/>
      </dsp:txXfrm>
    </dsp:sp>
    <dsp:sp modelId="{4BEBB7FD-DF92-45FE-A407-DE78A1D54728}">
      <dsp:nvSpPr>
        <dsp:cNvPr id="0" name=""/>
        <dsp:cNvSpPr/>
      </dsp:nvSpPr>
      <dsp:spPr>
        <a:xfrm>
          <a:off x="275921" y="88946"/>
          <a:ext cx="386289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08" tIns="0" rIns="14600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Доходы, необлагаемые НДФЛ</a:t>
          </a:r>
        </a:p>
      </dsp:txBody>
      <dsp:txXfrm>
        <a:off x="294655" y="107680"/>
        <a:ext cx="3825430" cy="346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7B8DD-FC8E-41C8-BB77-4BAD274AAE53}">
      <dsp:nvSpPr>
        <dsp:cNvPr id="0" name=""/>
        <dsp:cNvSpPr/>
      </dsp:nvSpPr>
      <dsp:spPr>
        <a:xfrm>
          <a:off x="0" y="119177"/>
          <a:ext cx="5749629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2"/>
              </a:solidFill>
            </a:rPr>
            <a:t>Руководство и управление в сфере установленных функций</a:t>
          </a:r>
        </a:p>
      </dsp:txBody>
      <dsp:txXfrm>
        <a:off x="19904" y="139081"/>
        <a:ext cx="5709821" cy="367937"/>
      </dsp:txXfrm>
    </dsp:sp>
    <dsp:sp modelId="{B02CBF1F-3C64-4C7B-9184-69872655E13D}">
      <dsp:nvSpPr>
        <dsp:cNvPr id="0" name=""/>
        <dsp:cNvSpPr/>
      </dsp:nvSpPr>
      <dsp:spPr>
        <a:xfrm>
          <a:off x="0" y="526923"/>
          <a:ext cx="5749629" cy="1372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551" tIns="16510" rIns="92456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ru-RU" sz="1300" kern="1200" dirty="0"/>
            <a:t>расходы на обеспечение деятельности главы муниципального 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образования </a:t>
          </a:r>
          <a:r>
            <a:rPr lang="ru-R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Котельничского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 муниципального района, администрации </a:t>
          </a:r>
          <a:r>
            <a:rPr lang="ru-R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Котельничского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 района, контрольно-счетной комиссии </a:t>
          </a:r>
          <a:r>
            <a:rPr lang="ru-R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Котельничского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 района, </a:t>
          </a:r>
          <a:r>
            <a:rPr lang="ru-R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Котельничской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 районной Думы, отраслевых органов администрации района, осуществляющих реализацию муниципальных функций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расходы за счет средств областного бюджета по выполнению государственных </a:t>
          </a:r>
          <a:r>
            <a:rPr lang="ru-RU" sz="1300" kern="1200" dirty="0"/>
            <a:t>полномочий</a:t>
          </a:r>
        </a:p>
      </dsp:txBody>
      <dsp:txXfrm>
        <a:off x="0" y="526923"/>
        <a:ext cx="5749629" cy="1372409"/>
      </dsp:txXfrm>
    </dsp:sp>
    <dsp:sp modelId="{935C0CF4-33D0-47DE-B147-73E9C0065CA5}">
      <dsp:nvSpPr>
        <dsp:cNvPr id="0" name=""/>
        <dsp:cNvSpPr/>
      </dsp:nvSpPr>
      <dsp:spPr>
        <a:xfrm>
          <a:off x="0" y="1899332"/>
          <a:ext cx="5749629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chemeClr val="tx2"/>
              </a:solidFill>
            </a:rPr>
            <a:t>Другие общегосударственные вопросы</a:t>
          </a:r>
        </a:p>
      </dsp:txBody>
      <dsp:txXfrm>
        <a:off x="19904" y="1919236"/>
        <a:ext cx="5709821" cy="367937"/>
      </dsp:txXfrm>
    </dsp:sp>
    <dsp:sp modelId="{D02885E0-9D66-48B0-8EFF-5DFF8E1948EA}">
      <dsp:nvSpPr>
        <dsp:cNvPr id="0" name=""/>
        <dsp:cNvSpPr/>
      </dsp:nvSpPr>
      <dsp:spPr>
        <a:xfrm>
          <a:off x="0" y="2307078"/>
          <a:ext cx="5749629" cy="1970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551" tIns="16510" rIns="92456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расходы на обеспечение деятельности </a:t>
          </a:r>
          <a:r>
            <a:rPr lang="ru-R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централизованнрй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 бухгалтерии и обслуживающего персонала администрации </a:t>
          </a:r>
          <a:r>
            <a:rPr lang="ru-R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Котельничского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 района, технических работников отдела по управлению имуществом и земельными ресурсами администрации </a:t>
          </a:r>
          <a:r>
            <a:rPr lang="ru-R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Котельничского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 района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финансовое обеспечение переданных государственных полномочий в области </a:t>
          </a:r>
          <a:r>
            <a:rPr lang="ru-RU" sz="1300" kern="1200" dirty="0"/>
            <a:t>архивных фондов и административных комиссий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ru-RU" sz="1300" kern="1200" dirty="0"/>
            <a:t>проведение мероприятий по развитию муниципальной службы и информатизации деятельности </a:t>
          </a:r>
          <a:r>
            <a:rPr lang="ru-RU" sz="1300" kern="1200" dirty="0" err="1"/>
            <a:t>Котельничского</a:t>
          </a:r>
          <a:r>
            <a:rPr lang="ru-RU" sz="1300" kern="1200" dirty="0"/>
            <a:t> района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ru-RU" sz="1300" kern="1200" dirty="0"/>
            <a:t>иные мероприятия, направленные на социально-экономическое развитие </a:t>
          </a:r>
          <a:r>
            <a:rPr lang="ru-RU" sz="1300" kern="1200" dirty="0" err="1"/>
            <a:t>Котельничского</a:t>
          </a:r>
          <a:r>
            <a:rPr lang="ru-RU" sz="1300" kern="1200" dirty="0"/>
            <a:t> района</a:t>
          </a:r>
        </a:p>
      </dsp:txBody>
      <dsp:txXfrm>
        <a:off x="0" y="2307078"/>
        <a:ext cx="5749629" cy="19706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33A31-DFD9-4688-960E-2FEA36D709BF}">
      <dsp:nvSpPr>
        <dsp:cNvPr id="0" name=""/>
        <dsp:cNvSpPr/>
      </dsp:nvSpPr>
      <dsp:spPr>
        <a:xfrm>
          <a:off x="0" y="24794"/>
          <a:ext cx="556748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tx2"/>
              </a:solidFill>
            </a:rPr>
            <a:t>Резервные фонды</a:t>
          </a:r>
        </a:p>
      </dsp:txBody>
      <dsp:txXfrm>
        <a:off x="15221" y="40015"/>
        <a:ext cx="5537044" cy="281363"/>
      </dsp:txXfrm>
    </dsp:sp>
    <dsp:sp modelId="{1E03EFF9-AA4F-4886-9052-207675661083}">
      <dsp:nvSpPr>
        <dsp:cNvPr id="0" name=""/>
        <dsp:cNvSpPr/>
      </dsp:nvSpPr>
      <dsp:spPr>
        <a:xfrm>
          <a:off x="0" y="336600"/>
          <a:ext cx="5567486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768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1100" kern="1200" dirty="0"/>
            <a:t> ликвидация последствий стихийных бедствий и других чрезвычайных ситуаций</a:t>
          </a:r>
        </a:p>
      </dsp:txBody>
      <dsp:txXfrm>
        <a:off x="0" y="336600"/>
        <a:ext cx="5567486" cy="215280"/>
      </dsp:txXfrm>
    </dsp:sp>
    <dsp:sp modelId="{B1FC7310-3500-41F9-9AB2-6FB80B05EE66}">
      <dsp:nvSpPr>
        <dsp:cNvPr id="0" name=""/>
        <dsp:cNvSpPr/>
      </dsp:nvSpPr>
      <dsp:spPr>
        <a:xfrm>
          <a:off x="0" y="551880"/>
          <a:ext cx="556748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tx2"/>
              </a:solidFill>
            </a:rPr>
            <a:t>Судебная система</a:t>
          </a:r>
        </a:p>
      </dsp:txBody>
      <dsp:txXfrm>
        <a:off x="15221" y="567101"/>
        <a:ext cx="5537044" cy="281363"/>
      </dsp:txXfrm>
    </dsp:sp>
    <dsp:sp modelId="{BECDC54E-C46D-4E32-AE96-4653DA31F0F0}">
      <dsp:nvSpPr>
        <dsp:cNvPr id="0" name=""/>
        <dsp:cNvSpPr/>
      </dsp:nvSpPr>
      <dsp:spPr>
        <a:xfrm>
          <a:off x="0" y="863685"/>
          <a:ext cx="5567486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768" tIns="12700" rIns="7112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1000" kern="1200" dirty="0"/>
            <a:t> </a:t>
          </a:r>
          <a:r>
            <a:rPr lang="ru-RU" sz="1100" kern="1200" dirty="0"/>
            <a:t>составление списков кандидатов в присяжные заседатели</a:t>
          </a:r>
        </a:p>
      </dsp:txBody>
      <dsp:txXfrm>
        <a:off x="0" y="863685"/>
        <a:ext cx="5567486" cy="2152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6C6A8-86D9-4E11-B7F7-FC7CCCBE0690}">
      <dsp:nvSpPr>
        <dsp:cNvPr id="0" name=""/>
        <dsp:cNvSpPr/>
      </dsp:nvSpPr>
      <dsp:spPr>
        <a:xfrm>
          <a:off x="0" y="887"/>
          <a:ext cx="22414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A1425-9BC2-4EE6-956C-60C73CAA182A}">
      <dsp:nvSpPr>
        <dsp:cNvPr id="0" name=""/>
        <dsp:cNvSpPr/>
      </dsp:nvSpPr>
      <dsp:spPr>
        <a:xfrm>
          <a:off x="0" y="887"/>
          <a:ext cx="448296" cy="605297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2023</a:t>
          </a:r>
        </a:p>
      </dsp:txBody>
      <dsp:txXfrm>
        <a:off x="0" y="887"/>
        <a:ext cx="448296" cy="605297"/>
      </dsp:txXfrm>
    </dsp:sp>
    <dsp:sp modelId="{6A84A4E5-A552-4305-8D1C-D3DC105AAA63}">
      <dsp:nvSpPr>
        <dsp:cNvPr id="0" name=""/>
        <dsp:cNvSpPr/>
      </dsp:nvSpPr>
      <dsp:spPr>
        <a:xfrm>
          <a:off x="481918" y="28374"/>
          <a:ext cx="1759563" cy="549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51419,0 тыс. рублей</a:t>
          </a:r>
        </a:p>
      </dsp:txBody>
      <dsp:txXfrm>
        <a:off x="481918" y="28374"/>
        <a:ext cx="1759563" cy="549733"/>
      </dsp:txXfrm>
    </dsp:sp>
    <dsp:sp modelId="{DC0CD827-664E-4595-A6D4-8E86230C7F93}">
      <dsp:nvSpPr>
        <dsp:cNvPr id="0" name=""/>
        <dsp:cNvSpPr/>
      </dsp:nvSpPr>
      <dsp:spPr>
        <a:xfrm>
          <a:off x="448296" y="578107"/>
          <a:ext cx="17931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4ABE0-DD27-413C-9402-48D782FBED83}">
      <dsp:nvSpPr>
        <dsp:cNvPr id="0" name=""/>
        <dsp:cNvSpPr/>
      </dsp:nvSpPr>
      <dsp:spPr>
        <a:xfrm>
          <a:off x="0" y="606185"/>
          <a:ext cx="22414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FE1D0-2D56-4E7B-9120-A327E5D8A8D1}">
      <dsp:nvSpPr>
        <dsp:cNvPr id="0" name=""/>
        <dsp:cNvSpPr/>
      </dsp:nvSpPr>
      <dsp:spPr>
        <a:xfrm>
          <a:off x="0" y="606185"/>
          <a:ext cx="448296" cy="605297"/>
        </a:xfrm>
        <a:prstGeom prst="rect">
          <a:avLst/>
        </a:prstGeom>
        <a:solidFill>
          <a:srgbClr val="1EBE9B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2024</a:t>
          </a:r>
        </a:p>
      </dsp:txBody>
      <dsp:txXfrm>
        <a:off x="0" y="606185"/>
        <a:ext cx="448296" cy="605297"/>
      </dsp:txXfrm>
    </dsp:sp>
    <dsp:sp modelId="{58A0A52C-BF7E-436E-87DD-06F814C156BB}">
      <dsp:nvSpPr>
        <dsp:cNvPr id="0" name=""/>
        <dsp:cNvSpPr/>
      </dsp:nvSpPr>
      <dsp:spPr>
        <a:xfrm>
          <a:off x="481918" y="633671"/>
          <a:ext cx="1759563" cy="549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47797,3 тыс. рублей</a:t>
          </a:r>
        </a:p>
      </dsp:txBody>
      <dsp:txXfrm>
        <a:off x="481918" y="633671"/>
        <a:ext cx="1759563" cy="549733"/>
      </dsp:txXfrm>
    </dsp:sp>
    <dsp:sp modelId="{8ED002A2-2FB6-4C91-A49D-53726B40DF8D}">
      <dsp:nvSpPr>
        <dsp:cNvPr id="0" name=""/>
        <dsp:cNvSpPr/>
      </dsp:nvSpPr>
      <dsp:spPr>
        <a:xfrm>
          <a:off x="448296" y="1183405"/>
          <a:ext cx="17931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3005E-3F94-4306-A691-6768B3CC884F}">
      <dsp:nvSpPr>
        <dsp:cNvPr id="0" name=""/>
        <dsp:cNvSpPr/>
      </dsp:nvSpPr>
      <dsp:spPr>
        <a:xfrm>
          <a:off x="0" y="1211482"/>
          <a:ext cx="22414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2BF9D-5674-450F-AFC8-ED808C2AAB84}">
      <dsp:nvSpPr>
        <dsp:cNvPr id="0" name=""/>
        <dsp:cNvSpPr/>
      </dsp:nvSpPr>
      <dsp:spPr>
        <a:xfrm>
          <a:off x="0" y="1211482"/>
          <a:ext cx="448296" cy="605297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2025</a:t>
          </a:r>
        </a:p>
      </dsp:txBody>
      <dsp:txXfrm>
        <a:off x="0" y="1211482"/>
        <a:ext cx="448296" cy="605297"/>
      </dsp:txXfrm>
    </dsp:sp>
    <dsp:sp modelId="{4D9FF308-9180-4BB1-BB35-BDCD2049A3B2}">
      <dsp:nvSpPr>
        <dsp:cNvPr id="0" name=""/>
        <dsp:cNvSpPr/>
      </dsp:nvSpPr>
      <dsp:spPr>
        <a:xfrm>
          <a:off x="481918" y="1238969"/>
          <a:ext cx="1759563" cy="549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44886,7 тыс. рублей</a:t>
          </a:r>
        </a:p>
      </dsp:txBody>
      <dsp:txXfrm>
        <a:off x="481918" y="1238969"/>
        <a:ext cx="1759563" cy="549733"/>
      </dsp:txXfrm>
    </dsp:sp>
    <dsp:sp modelId="{D7C510CE-AFB7-4FC7-B645-7377DCFE0CF5}">
      <dsp:nvSpPr>
        <dsp:cNvPr id="0" name=""/>
        <dsp:cNvSpPr/>
      </dsp:nvSpPr>
      <dsp:spPr>
        <a:xfrm>
          <a:off x="448296" y="1788702"/>
          <a:ext cx="17931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CDC58-13A9-40B7-9C3B-E2D0D11ED521}">
      <dsp:nvSpPr>
        <dsp:cNvPr id="0" name=""/>
        <dsp:cNvSpPr/>
      </dsp:nvSpPr>
      <dsp:spPr>
        <a:xfrm>
          <a:off x="0" y="37042"/>
          <a:ext cx="6063176" cy="433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Дорожное хозяйство</a:t>
          </a:r>
        </a:p>
      </dsp:txBody>
      <dsp:txXfrm>
        <a:off x="21161" y="58203"/>
        <a:ext cx="6020854" cy="391163"/>
      </dsp:txXfrm>
    </dsp:sp>
    <dsp:sp modelId="{C5DD3045-6B50-4789-BF4A-95DDD04F4D24}">
      <dsp:nvSpPr>
        <dsp:cNvPr id="0" name=""/>
        <dsp:cNvSpPr/>
      </dsp:nvSpPr>
      <dsp:spPr>
        <a:xfrm>
          <a:off x="0" y="470527"/>
          <a:ext cx="6063176" cy="1160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506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 dirty="0"/>
            <a:t>Осуществление дорожной деятельности в отношении автомобильных дорог общего пользования местного значения (В </a:t>
          </a:r>
          <a:r>
            <a:rPr lang="ru-RU" sz="1500" kern="1200" dirty="0" err="1"/>
            <a:t>Котельничском</a:t>
          </a:r>
          <a:r>
            <a:rPr lang="ru-RU" sz="1500" kern="1200" dirty="0"/>
            <a:t> районе протяженность автомобильных дорог местного значения составляет 576,1 км)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 dirty="0"/>
            <a:t>Ремонт и обслуживание автомобильных дорог</a:t>
          </a:r>
        </a:p>
      </dsp:txBody>
      <dsp:txXfrm>
        <a:off x="0" y="470527"/>
        <a:ext cx="6063176" cy="1160235"/>
      </dsp:txXfrm>
    </dsp:sp>
    <dsp:sp modelId="{64AE6D2E-5B12-4B54-A483-17CD63E3935E}">
      <dsp:nvSpPr>
        <dsp:cNvPr id="0" name=""/>
        <dsp:cNvSpPr/>
      </dsp:nvSpPr>
      <dsp:spPr>
        <a:xfrm>
          <a:off x="0" y="1630762"/>
          <a:ext cx="6063176" cy="433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Сельское хозяйство</a:t>
          </a:r>
        </a:p>
      </dsp:txBody>
      <dsp:txXfrm>
        <a:off x="21161" y="1651923"/>
        <a:ext cx="6020854" cy="391163"/>
      </dsp:txXfrm>
    </dsp:sp>
    <dsp:sp modelId="{0A2A33F2-68F9-467F-9737-3253E3956891}">
      <dsp:nvSpPr>
        <dsp:cNvPr id="0" name=""/>
        <dsp:cNvSpPr/>
      </dsp:nvSpPr>
      <dsp:spPr>
        <a:xfrm>
          <a:off x="0" y="2064247"/>
          <a:ext cx="6063176" cy="47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506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 dirty="0"/>
            <a:t>Возмещение части затрат на уплату процентов по инвестиционным кредитам (займам) в агропромышленном комплексе</a:t>
          </a:r>
        </a:p>
      </dsp:txBody>
      <dsp:txXfrm>
        <a:off x="0" y="2064247"/>
        <a:ext cx="6063176" cy="4719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CDC58-13A9-40B7-9C3B-E2D0D11ED521}">
      <dsp:nvSpPr>
        <dsp:cNvPr id="0" name=""/>
        <dsp:cNvSpPr/>
      </dsp:nvSpPr>
      <dsp:spPr>
        <a:xfrm>
          <a:off x="0" y="117045"/>
          <a:ext cx="6063175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Транспорт</a:t>
          </a:r>
        </a:p>
      </dsp:txBody>
      <dsp:txXfrm>
        <a:off x="21075" y="138120"/>
        <a:ext cx="6021025" cy="389580"/>
      </dsp:txXfrm>
    </dsp:sp>
    <dsp:sp modelId="{C5DD3045-6B50-4789-BF4A-95DDD04F4D24}">
      <dsp:nvSpPr>
        <dsp:cNvPr id="0" name=""/>
        <dsp:cNvSpPr/>
      </dsp:nvSpPr>
      <dsp:spPr>
        <a:xfrm>
          <a:off x="0" y="548775"/>
          <a:ext cx="6063175" cy="63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50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/>
            <a:t>Субсидии юридическим лицам и индивидуальным предпринимателям, осуществляющим перевозку пассажиров автомобильным транспортом на межмуниципальных социальных маршрутах </a:t>
          </a:r>
        </a:p>
      </dsp:txBody>
      <dsp:txXfrm>
        <a:off x="0" y="548775"/>
        <a:ext cx="6063175" cy="633420"/>
      </dsp:txXfrm>
    </dsp:sp>
    <dsp:sp modelId="{64AE6D2E-5B12-4B54-A483-17CD63E3935E}">
      <dsp:nvSpPr>
        <dsp:cNvPr id="0" name=""/>
        <dsp:cNvSpPr/>
      </dsp:nvSpPr>
      <dsp:spPr>
        <a:xfrm>
          <a:off x="0" y="1182196"/>
          <a:ext cx="6063175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Другие вопросы</a:t>
          </a:r>
        </a:p>
      </dsp:txBody>
      <dsp:txXfrm>
        <a:off x="21075" y="1203271"/>
        <a:ext cx="6021025" cy="389580"/>
      </dsp:txXfrm>
    </dsp:sp>
    <dsp:sp modelId="{0A2A33F2-68F9-467F-9737-3253E3956891}">
      <dsp:nvSpPr>
        <dsp:cNvPr id="0" name=""/>
        <dsp:cNvSpPr/>
      </dsp:nvSpPr>
      <dsp:spPr>
        <a:xfrm>
          <a:off x="0" y="1613925"/>
          <a:ext cx="6063175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50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/>
            <a:t>Поддержка малого и среднего предпринимательства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/>
            <a:t>Развитие туризма в Котельничском районе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400" kern="1200" dirty="0"/>
            <a:t>Развитие строительства и архитектуры в Котельничском районе</a:t>
          </a:r>
        </a:p>
      </dsp:txBody>
      <dsp:txXfrm>
        <a:off x="0" y="1613925"/>
        <a:ext cx="6063175" cy="7265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6C6A8-86D9-4E11-B7F7-FC7CCCBE0690}">
      <dsp:nvSpPr>
        <dsp:cNvPr id="0" name=""/>
        <dsp:cNvSpPr/>
      </dsp:nvSpPr>
      <dsp:spPr>
        <a:xfrm>
          <a:off x="0" y="440"/>
          <a:ext cx="14992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A1425-9BC2-4EE6-956C-60C73CAA182A}">
      <dsp:nvSpPr>
        <dsp:cNvPr id="0" name=""/>
        <dsp:cNvSpPr/>
      </dsp:nvSpPr>
      <dsp:spPr>
        <a:xfrm>
          <a:off x="0" y="440"/>
          <a:ext cx="299845" cy="300263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</dsp:txBody>
      <dsp:txXfrm>
        <a:off x="0" y="440"/>
        <a:ext cx="299845" cy="300263"/>
      </dsp:txXfrm>
    </dsp:sp>
    <dsp:sp modelId="{6A84A4E5-A552-4305-8D1C-D3DC105AAA63}">
      <dsp:nvSpPr>
        <dsp:cNvPr id="0" name=""/>
        <dsp:cNvSpPr/>
      </dsp:nvSpPr>
      <dsp:spPr>
        <a:xfrm>
          <a:off x="322333" y="14075"/>
          <a:ext cx="1176893" cy="272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43214,0 тыс. рублей</a:t>
          </a:r>
        </a:p>
      </dsp:txBody>
      <dsp:txXfrm>
        <a:off x="322333" y="14075"/>
        <a:ext cx="1176893" cy="272699"/>
      </dsp:txXfrm>
    </dsp:sp>
    <dsp:sp modelId="{DC0CD827-664E-4595-A6D4-8E86230C7F93}">
      <dsp:nvSpPr>
        <dsp:cNvPr id="0" name=""/>
        <dsp:cNvSpPr/>
      </dsp:nvSpPr>
      <dsp:spPr>
        <a:xfrm>
          <a:off x="299845" y="286775"/>
          <a:ext cx="11993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4ABE0-DD27-413C-9402-48D782FBED83}">
      <dsp:nvSpPr>
        <dsp:cNvPr id="0" name=""/>
        <dsp:cNvSpPr/>
      </dsp:nvSpPr>
      <dsp:spPr>
        <a:xfrm>
          <a:off x="0" y="300703"/>
          <a:ext cx="14992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FE1D0-2D56-4E7B-9120-A327E5D8A8D1}">
      <dsp:nvSpPr>
        <dsp:cNvPr id="0" name=""/>
        <dsp:cNvSpPr/>
      </dsp:nvSpPr>
      <dsp:spPr>
        <a:xfrm>
          <a:off x="0" y="300703"/>
          <a:ext cx="299845" cy="300263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</dsp:txBody>
      <dsp:txXfrm>
        <a:off x="0" y="300703"/>
        <a:ext cx="299845" cy="300263"/>
      </dsp:txXfrm>
    </dsp:sp>
    <dsp:sp modelId="{58A0A52C-BF7E-436E-87DD-06F814C156BB}">
      <dsp:nvSpPr>
        <dsp:cNvPr id="0" name=""/>
        <dsp:cNvSpPr/>
      </dsp:nvSpPr>
      <dsp:spPr>
        <a:xfrm>
          <a:off x="322333" y="314338"/>
          <a:ext cx="1176893" cy="272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44823,0 тыс. рублей</a:t>
          </a:r>
        </a:p>
      </dsp:txBody>
      <dsp:txXfrm>
        <a:off x="322333" y="314338"/>
        <a:ext cx="1176893" cy="272699"/>
      </dsp:txXfrm>
    </dsp:sp>
    <dsp:sp modelId="{8ED002A2-2FB6-4C91-A49D-53726B40DF8D}">
      <dsp:nvSpPr>
        <dsp:cNvPr id="0" name=""/>
        <dsp:cNvSpPr/>
      </dsp:nvSpPr>
      <dsp:spPr>
        <a:xfrm>
          <a:off x="299845" y="587038"/>
          <a:ext cx="11993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3005E-3F94-4306-A691-6768B3CC884F}">
      <dsp:nvSpPr>
        <dsp:cNvPr id="0" name=""/>
        <dsp:cNvSpPr/>
      </dsp:nvSpPr>
      <dsp:spPr>
        <a:xfrm>
          <a:off x="0" y="600966"/>
          <a:ext cx="14992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2BF9D-5674-450F-AFC8-ED808C2AAB84}">
      <dsp:nvSpPr>
        <dsp:cNvPr id="0" name=""/>
        <dsp:cNvSpPr/>
      </dsp:nvSpPr>
      <dsp:spPr>
        <a:xfrm>
          <a:off x="0" y="600966"/>
          <a:ext cx="299845" cy="300263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</dsp:txBody>
      <dsp:txXfrm>
        <a:off x="0" y="600966"/>
        <a:ext cx="299845" cy="300263"/>
      </dsp:txXfrm>
    </dsp:sp>
    <dsp:sp modelId="{4D9FF308-9180-4BB1-BB35-BDCD2049A3B2}">
      <dsp:nvSpPr>
        <dsp:cNvPr id="0" name=""/>
        <dsp:cNvSpPr/>
      </dsp:nvSpPr>
      <dsp:spPr>
        <a:xfrm>
          <a:off x="322333" y="614601"/>
          <a:ext cx="1176893" cy="272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43462,0 тыс. рублей</a:t>
          </a:r>
        </a:p>
      </dsp:txBody>
      <dsp:txXfrm>
        <a:off x="322333" y="614601"/>
        <a:ext cx="1176893" cy="272699"/>
      </dsp:txXfrm>
    </dsp:sp>
    <dsp:sp modelId="{D7C510CE-AFB7-4FC7-B645-7377DCFE0CF5}">
      <dsp:nvSpPr>
        <dsp:cNvPr id="0" name=""/>
        <dsp:cNvSpPr/>
      </dsp:nvSpPr>
      <dsp:spPr>
        <a:xfrm>
          <a:off x="299845" y="887301"/>
          <a:ext cx="11993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0.33147</cdr:x>
      <cdr:y>0.34908</cdr:y>
    </cdr:from>
    <cdr:to>
      <cdr:x>0.6648</cdr:x>
      <cdr:y>0.5749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1123987" y="1284595"/>
          <a:ext cx="1130300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>
              <a:latin typeface="+mn-lt"/>
            </a:rPr>
            <a:t>0 %</a:t>
          </a:r>
        </a:p>
        <a:p xmlns:a="http://schemas.openxmlformats.org/drawingml/2006/main">
          <a:pPr algn="ctr"/>
          <a:r>
            <a:rPr lang="ru-RU" sz="1600" dirty="0">
              <a:latin typeface="+mn-lt"/>
            </a:rPr>
            <a:t>99,98 тыс. рублей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0.34523</cdr:x>
      <cdr:y>0.34275</cdr:y>
    </cdr:from>
    <cdr:to>
      <cdr:x>0.59421</cdr:x>
      <cdr:y>0.49334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1742220" y="1891343"/>
          <a:ext cx="1256490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2400" dirty="0">
              <a:latin typeface="+mn-lt"/>
            </a:rPr>
            <a:t>13%</a:t>
          </a:r>
        </a:p>
        <a:p xmlns:a="http://schemas.openxmlformats.org/drawingml/2006/main">
          <a:pPr algn="ctr"/>
          <a:r>
            <a:rPr lang="ru-RU" sz="1200" dirty="0">
              <a:latin typeface="+mn-lt"/>
            </a:rPr>
            <a:t>57442,54</a:t>
          </a:r>
          <a:endParaRPr lang="en-US" sz="1200" dirty="0">
            <a:latin typeface="+mn-lt"/>
          </a:endParaRPr>
        </a:p>
        <a:p xmlns:a="http://schemas.openxmlformats.org/drawingml/2006/main">
          <a:pPr algn="ctr"/>
          <a:r>
            <a:rPr lang="en-US" sz="1200" dirty="0" err="1">
              <a:latin typeface="+mn-lt"/>
            </a:rPr>
            <a:t>тыс</a:t>
          </a:r>
          <a:r>
            <a:rPr lang="ru-RU" sz="1200" dirty="0">
              <a:latin typeface="+mn-lt"/>
            </a:rPr>
            <a:t>. рублей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0.06638</cdr:x>
      <cdr:y>0.30405</cdr:y>
    </cdr:from>
    <cdr:to>
      <cdr:x>0.28109</cdr:x>
      <cdr:y>0.64586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409089" y="739192"/>
          <a:ext cx="1323178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2400" dirty="0">
              <a:latin typeface="+mn-lt"/>
            </a:rPr>
            <a:t>31%</a:t>
          </a:r>
        </a:p>
        <a:p xmlns:a="http://schemas.openxmlformats.org/drawingml/2006/main">
          <a:pPr algn="ctr"/>
          <a:r>
            <a:rPr lang="ru-RU" sz="1200" dirty="0">
              <a:latin typeface="+mn-lt"/>
            </a:rPr>
            <a:t>133117,25</a:t>
          </a:r>
          <a:endParaRPr lang="en-US" sz="1200" dirty="0">
            <a:latin typeface="+mn-lt"/>
          </a:endParaRPr>
        </a:p>
        <a:p xmlns:a="http://schemas.openxmlformats.org/drawingml/2006/main">
          <a:pPr algn="ctr"/>
          <a:r>
            <a:rPr lang="ru-RU" sz="1200" dirty="0">
              <a:latin typeface="+mn-lt"/>
            </a:rPr>
            <a:t>тыс. рублей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0.32118</cdr:x>
      <cdr:y>0.13636</cdr:y>
    </cdr:from>
    <cdr:to>
      <cdr:x>0.43229</cdr:x>
      <cdr:y>0.71818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43206" y="2143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0.18055</cdr:x>
      <cdr:y>0.09091</cdr:y>
    </cdr:from>
    <cdr:to>
      <cdr:x>0.38889</cdr:x>
      <cdr:y>0.67272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26114" y="225833"/>
          <a:ext cx="1299378" cy="14452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0.34523</cdr:x>
      <cdr:y>0.34275</cdr:y>
    </cdr:from>
    <cdr:to>
      <cdr:x>0.59421</cdr:x>
      <cdr:y>0.49334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1742220" y="1891343"/>
          <a:ext cx="1256490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2400" dirty="0">
              <a:latin typeface="+mn-lt"/>
            </a:rPr>
            <a:t>12%</a:t>
          </a:r>
        </a:p>
        <a:p xmlns:a="http://schemas.openxmlformats.org/drawingml/2006/main">
          <a:pPr algn="ctr"/>
          <a:r>
            <a:rPr lang="ru-RU" sz="1200" dirty="0">
              <a:latin typeface="+mn-lt"/>
            </a:rPr>
            <a:t>53886,13</a:t>
          </a:r>
          <a:endParaRPr lang="en-US" sz="1200" dirty="0">
            <a:latin typeface="+mn-lt"/>
          </a:endParaRPr>
        </a:p>
        <a:p xmlns:a="http://schemas.openxmlformats.org/drawingml/2006/main">
          <a:pPr algn="ctr"/>
          <a:r>
            <a:rPr lang="en-US" sz="1200" dirty="0" err="1">
              <a:latin typeface="+mn-lt"/>
            </a:rPr>
            <a:t>тыс</a:t>
          </a:r>
          <a:r>
            <a:rPr lang="ru-RU" sz="1200" dirty="0">
              <a:latin typeface="+mn-lt"/>
            </a:rPr>
            <a:t>. рублей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0.06638</cdr:x>
      <cdr:y>0.30405</cdr:y>
    </cdr:from>
    <cdr:to>
      <cdr:x>0.28109</cdr:x>
      <cdr:y>0.64586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409089" y="739192"/>
          <a:ext cx="1323178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2400" dirty="0">
              <a:latin typeface="+mn-lt"/>
            </a:rPr>
            <a:t>32%</a:t>
          </a:r>
        </a:p>
        <a:p xmlns:a="http://schemas.openxmlformats.org/drawingml/2006/main">
          <a:pPr algn="ctr"/>
          <a:r>
            <a:rPr lang="ru-RU" sz="1200" dirty="0">
              <a:latin typeface="+mn-lt"/>
            </a:rPr>
            <a:t>140754,25</a:t>
          </a:r>
          <a:endParaRPr lang="en-US" sz="1200" dirty="0">
            <a:latin typeface="+mn-lt"/>
          </a:endParaRPr>
        </a:p>
        <a:p xmlns:a="http://schemas.openxmlformats.org/drawingml/2006/main">
          <a:pPr algn="ctr"/>
          <a:r>
            <a:rPr lang="ru-RU" sz="1200" dirty="0">
              <a:latin typeface="+mn-lt"/>
            </a:rPr>
            <a:t>тыс. рублей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0.32118</cdr:x>
      <cdr:y>0.13636</cdr:y>
    </cdr:from>
    <cdr:to>
      <cdr:x>0.43229</cdr:x>
      <cdr:y>0.71818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43206" y="2143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0.18055</cdr:x>
      <cdr:y>0.09091</cdr:y>
    </cdr:from>
    <cdr:to>
      <cdr:x>0.38889</cdr:x>
      <cdr:y>0.67272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26114" y="225833"/>
          <a:ext cx="1299378" cy="14452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0.04866</cdr:x>
      <cdr:y>0.21562</cdr:y>
    </cdr:from>
    <cdr:to>
      <cdr:x>0.16151</cdr:x>
      <cdr:y>0.27277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4692" y="1053980"/>
          <a:ext cx="1356029" cy="279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600" b="1" dirty="0"/>
            <a:t>408358</a:t>
          </a:r>
          <a:r>
            <a:rPr lang="ru-RU" sz="1600" b="1" dirty="0"/>
            <a:t>,97</a:t>
          </a:r>
        </a:p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0.1726</cdr:x>
      <cdr:y>0.0576</cdr:y>
    </cdr:from>
    <cdr:to>
      <cdr:x>0.28545</cdr:x>
      <cdr:y>0.12609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074051" y="281556"/>
          <a:ext cx="1356028" cy="334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/>
            <a:t>520456,20</a:t>
          </a:r>
        </a:p>
        <a:p xmlns:a="http://schemas.openxmlformats.org/drawingml/2006/main">
          <a:endParaRPr lang="ru-RU" sz="1400" b="1" dirty="0"/>
        </a:p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0.30368</cdr:x>
      <cdr:y>0.10941</cdr:y>
    </cdr:from>
    <cdr:to>
      <cdr:x>0.41653</cdr:x>
      <cdr:y>0.17791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649055" y="534833"/>
          <a:ext cx="1356029" cy="3348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/>
            <a:t>482784,3</a:t>
          </a:r>
        </a:p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0.4218</cdr:x>
      <cdr:y>0.17865</cdr:y>
    </cdr:from>
    <cdr:to>
      <cdr:x>0.53465</cdr:x>
      <cdr:y>0.2358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876791" y="799526"/>
          <a:ext cx="1304759" cy="2557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/>
            <a:t>438056,31</a:t>
          </a:r>
        </a:p>
      </cdr:txBody>
    </cdr:sp>
  </cdr:relSizeAnchor>
  <cdr:relSizeAnchor xmlns:cdr="http://schemas.openxmlformats.org/drawingml/2006/chartDrawing">
    <cdr:from>
      <cdr:x>0.54598</cdr:x>
      <cdr:y>0.16356</cdr:y>
    </cdr:from>
    <cdr:to>
      <cdr:x>0.65883</cdr:x>
      <cdr:y>0.22071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560632" y="799526"/>
          <a:ext cx="1356029" cy="279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/>
            <a:t>443297,13</a:t>
          </a:r>
        </a:p>
        <a:p xmlns:a="http://schemas.openxmlformats.org/drawingml/2006/main">
          <a:endParaRPr lang="ru-RU" sz="1400" b="1" dirty="0"/>
        </a:p>
        <a:p xmlns:a="http://schemas.openxmlformats.org/drawingml/2006/main">
          <a:endParaRPr lang="ru-RU" sz="1400" b="1" dirty="0"/>
        </a:p>
        <a:p xmlns:a="http://schemas.openxmlformats.org/drawingml/2006/main">
          <a:endParaRPr lang="ru-RU" sz="1400" b="1" dirty="0"/>
        </a:p>
        <a:p xmlns:a="http://schemas.openxmlformats.org/drawingml/2006/main">
          <a:endParaRPr lang="ru-RU" sz="1400" b="1" dirty="0"/>
        </a:p>
        <a:p xmlns:a="http://schemas.openxmlformats.org/drawingml/2006/main">
          <a:endParaRPr lang="ru-RU" sz="1400" b="1" dirty="0"/>
        </a:p>
        <a:p xmlns:a="http://schemas.openxmlformats.org/drawingml/2006/main">
          <a:endParaRPr lang="ru-RU" sz="1400" b="1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0.09312</cdr:x>
      <cdr:y>0.03663</cdr:y>
    </cdr:from>
    <cdr:to>
      <cdr:x>0.33312</cdr:x>
      <cdr:y>0.1064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0631" y="163516"/>
          <a:ext cx="1805694" cy="3114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400" b="1" dirty="0"/>
            <a:t>52627</a:t>
          </a:r>
          <a:r>
            <a:rPr lang="ru-RU" sz="1400" b="1" dirty="0"/>
            <a:t>,</a:t>
          </a:r>
          <a:r>
            <a:rPr lang="en-US" sz="1400" b="1" dirty="0"/>
            <a:t>63</a:t>
          </a:r>
          <a:r>
            <a:rPr lang="ru-RU" sz="1400" b="1" dirty="0"/>
            <a:t> тыс. </a:t>
          </a:r>
          <a:r>
            <a:rPr lang="en-US" sz="1400" b="1" dirty="0"/>
            <a:t>р</a:t>
          </a:r>
          <a:r>
            <a:rPr lang="ru-RU" sz="1400" b="1" dirty="0" err="1"/>
            <a:t>ублей</a:t>
          </a:r>
          <a:endParaRPr lang="ru-RU" sz="1400" b="1" dirty="0"/>
        </a:p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0.40627</cdr:x>
      <cdr:y>0.00756</cdr:y>
    </cdr:from>
    <cdr:to>
      <cdr:x>0.63293</cdr:x>
      <cdr:y>0.0657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056660" y="33730"/>
          <a:ext cx="1705328" cy="2595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dirty="0"/>
            <a:t>57935</a:t>
          </a:r>
          <a:r>
            <a:rPr lang="ru-RU" sz="1400" b="1" dirty="0"/>
            <a:t>,</a:t>
          </a:r>
          <a:r>
            <a:rPr lang="en-US" sz="1400" b="1" dirty="0"/>
            <a:t>93 </a:t>
          </a:r>
          <a:r>
            <a:rPr lang="ru-RU" sz="1400" b="1" dirty="0"/>
            <a:t>тыс. </a:t>
          </a:r>
          <a:r>
            <a:rPr lang="en-US" sz="1400" b="1" dirty="0"/>
            <a:t>р</a:t>
          </a:r>
          <a:r>
            <a:rPr lang="ru-RU" sz="1400" b="1" dirty="0" err="1"/>
            <a:t>ублей</a:t>
          </a:r>
          <a:r>
            <a:rPr lang="ru-RU" sz="1400" b="1" dirty="0"/>
            <a:t> </a:t>
          </a:r>
        </a:p>
      </cdr:txBody>
    </cdr:sp>
  </cdr:relSizeAnchor>
  <cdr:relSizeAnchor xmlns:cdr="http://schemas.openxmlformats.org/drawingml/2006/chartDrawing">
    <cdr:from>
      <cdr:x>0.73333</cdr:x>
      <cdr:y>0</cdr:y>
    </cdr:from>
    <cdr:to>
      <cdr:x>1</cdr:x>
      <cdr:y>0.09101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517374" y="-2168414"/>
          <a:ext cx="2006352" cy="406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b="1" dirty="0"/>
            <a:t>63440,83 тыс. </a:t>
          </a:r>
          <a:r>
            <a:rPr lang="en-US" sz="1400" b="1" dirty="0"/>
            <a:t>р</a:t>
          </a:r>
          <a:r>
            <a:rPr lang="ru-RU" sz="1400" b="1" dirty="0" err="1"/>
            <a:t>ублей</a:t>
          </a:r>
          <a:endParaRPr lang="ru-RU" sz="1400" b="1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0.10667</cdr:x>
      <cdr:y>0.05</cdr:y>
    </cdr:from>
    <cdr:to>
      <cdr:x>0.25333</cdr:x>
      <cdr:y>0.15422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1504" y="285752"/>
          <a:ext cx="785782" cy="595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endParaRPr lang="ru-RU" sz="1400" dirty="0"/>
        </a:p>
      </cdr:txBody>
    </cdr:sp>
  </cdr:relSizeAnchor>
  <cdr:relSizeAnchor xmlns:cdr="http://schemas.openxmlformats.org/drawingml/2006/chartDrawing">
    <cdr:from>
      <cdr:x>0.42667</cdr:x>
      <cdr:y>0.05</cdr:y>
    </cdr:from>
    <cdr:to>
      <cdr:x>0.57333</cdr:x>
      <cdr:y>0.15422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86016" y="285752"/>
          <a:ext cx="785782" cy="595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0.74667</cdr:x>
      <cdr:y>0.05</cdr:y>
    </cdr:from>
    <cdr:to>
      <cdr:x>0.89333</cdr:x>
      <cdr:y>0.15423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00528" y="285752"/>
          <a:ext cx="785782" cy="5956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000" dirty="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0.04042</cdr:x>
      <cdr:y>0</cdr:y>
    </cdr:from>
    <cdr:to>
      <cdr:x>0.14357</cdr:x>
      <cdr:y>0.10104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8698" y="0"/>
          <a:ext cx="660152" cy="3709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300" b="1" dirty="0"/>
            <a:t>45144,75 </a:t>
          </a:r>
          <a:r>
            <a:rPr lang="ru-RU" dirty="0"/>
            <a:t>тыс. рублей</a:t>
          </a:r>
        </a:p>
      </cdr:txBody>
    </cdr:sp>
  </cdr:relSizeAnchor>
  <cdr:relSizeAnchor xmlns:cdr="http://schemas.openxmlformats.org/drawingml/2006/chartDrawing">
    <cdr:from>
      <cdr:x>0.30342</cdr:x>
      <cdr:y>0</cdr:y>
    </cdr:from>
    <cdr:to>
      <cdr:x>0.49009</cdr:x>
      <cdr:y>0.05571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803388" y="0"/>
          <a:ext cx="1109469" cy="2117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300" b="1" dirty="0">
              <a:latin typeface="+mn-lt"/>
            </a:rPr>
            <a:t>9099,31</a:t>
          </a:r>
          <a:r>
            <a:rPr lang="ru-RU" sz="1300" b="1" dirty="0"/>
            <a:t> </a:t>
          </a:r>
          <a:r>
            <a:rPr lang="ru-RU" dirty="0"/>
            <a:t>тыс. рублей</a:t>
          </a:r>
        </a:p>
      </cdr:txBody>
    </cdr:sp>
  </cdr:relSizeAnchor>
  <cdr:relSizeAnchor xmlns:cdr="http://schemas.openxmlformats.org/drawingml/2006/chartDrawing">
    <cdr:from>
      <cdr:x>0.54078</cdr:x>
      <cdr:y>0</cdr:y>
    </cdr:from>
    <cdr:to>
      <cdr:x>0.76478</cdr:x>
      <cdr:y>0.04855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214124" y="0"/>
          <a:ext cx="1331339" cy="1845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300" b="1" dirty="0">
              <a:latin typeface="+mn-lt"/>
            </a:rPr>
            <a:t>8453,50</a:t>
          </a:r>
          <a:r>
            <a:rPr lang="ru-RU" sz="1300" b="1" dirty="0"/>
            <a:t> </a:t>
          </a:r>
          <a:r>
            <a:rPr lang="ru-RU" dirty="0"/>
            <a:t>тыс. рублей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0.159</cdr:x>
      <cdr:y>0.40777</cdr:y>
    </cdr:from>
    <cdr:to>
      <cdr:x>0.28053</cdr:x>
      <cdr:y>0.75368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1496305" y="943312"/>
          <a:ext cx="1143686" cy="8002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2400" dirty="0">
              <a:latin typeface="+mn-lt"/>
            </a:rPr>
            <a:t>14%</a:t>
          </a:r>
        </a:p>
        <a:p xmlns:a="http://schemas.openxmlformats.org/drawingml/2006/main">
          <a:pPr algn="ctr"/>
          <a:r>
            <a:rPr lang="ru-RU" sz="1100" dirty="0">
              <a:latin typeface="+mn-lt"/>
            </a:rPr>
            <a:t>56115,96</a:t>
          </a:r>
        </a:p>
        <a:p xmlns:a="http://schemas.openxmlformats.org/drawingml/2006/main">
          <a:pPr algn="ctr"/>
          <a:r>
            <a:rPr lang="ru-RU" sz="1100" dirty="0">
              <a:latin typeface="+mn-lt"/>
            </a:rPr>
            <a:t> тыс. рублей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0.12316</cdr:x>
      <cdr:y>0.31632</cdr:y>
    </cdr:from>
    <cdr:to>
      <cdr:x>0.2412</cdr:x>
      <cdr:y>0.70859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1147561" y="645272"/>
          <a:ext cx="1099837" cy="8002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2400" dirty="0">
              <a:latin typeface="+mn-lt"/>
            </a:rPr>
            <a:t>29%</a:t>
          </a:r>
        </a:p>
        <a:p xmlns:a="http://schemas.openxmlformats.org/drawingml/2006/main">
          <a:pPr algn="ctr"/>
          <a:r>
            <a:rPr lang="ru-RU" sz="1100" dirty="0">
              <a:latin typeface="+mn-lt"/>
            </a:rPr>
            <a:t>119365,65</a:t>
          </a:r>
        </a:p>
        <a:p xmlns:a="http://schemas.openxmlformats.org/drawingml/2006/main">
          <a:pPr algn="ctr"/>
          <a:r>
            <a:rPr lang="ru-RU" sz="1100" dirty="0">
              <a:latin typeface="+mn-lt"/>
            </a:rPr>
            <a:t>тыс. рублей</a:t>
          </a:r>
          <a:endParaRPr lang="ru-RU" sz="1200" dirty="0">
            <a:latin typeface="+mn-lt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0.12949</cdr:x>
      <cdr:y>0.31572</cdr:y>
    </cdr:from>
    <cdr:to>
      <cdr:x>0.24753</cdr:x>
      <cdr:y>0.70799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1206522" y="644060"/>
          <a:ext cx="1099847" cy="8002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2400" dirty="0">
              <a:latin typeface="+mn-lt"/>
            </a:rPr>
            <a:t>29%</a:t>
          </a:r>
        </a:p>
        <a:p xmlns:a="http://schemas.openxmlformats.org/drawingml/2006/main">
          <a:pPr algn="ctr"/>
          <a:r>
            <a:rPr lang="ru-RU" sz="1100" dirty="0">
              <a:latin typeface="+mn-lt"/>
            </a:rPr>
            <a:t>147679,94</a:t>
          </a:r>
        </a:p>
        <a:p xmlns:a="http://schemas.openxmlformats.org/drawingml/2006/main">
          <a:pPr algn="ctr"/>
          <a:r>
            <a:rPr lang="ru-RU" sz="1100" dirty="0">
              <a:latin typeface="+mn-lt"/>
            </a:rPr>
            <a:t>тыс. рублей</a:t>
          </a:r>
          <a:endParaRPr lang="ru-RU" sz="1200" dirty="0">
            <a:latin typeface="+mn-lt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0.159</cdr:x>
      <cdr:y>0.42424</cdr:y>
    </cdr:from>
    <cdr:to>
      <cdr:x>0.28053</cdr:x>
      <cdr:y>0.75345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1496268" y="981410"/>
          <a:ext cx="1143685" cy="7615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2400" dirty="0">
              <a:latin typeface="+mn-lt"/>
            </a:rPr>
            <a:t>22%</a:t>
          </a:r>
        </a:p>
        <a:p xmlns:a="http://schemas.openxmlformats.org/drawingml/2006/main">
          <a:pPr algn="ctr"/>
          <a:r>
            <a:rPr lang="ru-RU" sz="1100" dirty="0">
              <a:latin typeface="+mn-lt"/>
            </a:rPr>
            <a:t>115100,29</a:t>
          </a:r>
        </a:p>
        <a:p xmlns:a="http://schemas.openxmlformats.org/drawingml/2006/main">
          <a:pPr algn="ctr"/>
          <a:r>
            <a:rPr lang="ru-RU" sz="1100" dirty="0">
              <a:latin typeface="+mn-lt"/>
            </a:rPr>
            <a:t> тыс. рублей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0.35769</cdr:x>
      <cdr:y>0.34928</cdr:y>
    </cdr:from>
    <cdr:to>
      <cdr:x>0.62735</cdr:x>
      <cdr:y>0.57509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1212888" y="1285318"/>
          <a:ext cx="914399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>
              <a:latin typeface="+mn-lt"/>
            </a:rPr>
            <a:t>0 %</a:t>
          </a:r>
        </a:p>
        <a:p xmlns:a="http://schemas.openxmlformats.org/drawingml/2006/main">
          <a:pPr algn="ctr"/>
          <a:r>
            <a:rPr lang="ru-RU" sz="1600" dirty="0">
              <a:latin typeface="+mn-lt"/>
            </a:rPr>
            <a:t>5 тыс. рублей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0.32118</cdr:x>
      <cdr:y>0.13636</cdr:y>
    </cdr:from>
    <cdr:to>
      <cdr:x>0.43229</cdr:x>
      <cdr:y>0.71818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43206" y="2143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0.18055</cdr:x>
      <cdr:y>0.09091</cdr:y>
    </cdr:from>
    <cdr:to>
      <cdr:x>0.38889</cdr:x>
      <cdr:y>0.67272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26114" y="225833"/>
          <a:ext cx="1299378" cy="14452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0.06638</cdr:x>
      <cdr:y>0.30405</cdr:y>
    </cdr:from>
    <cdr:to>
      <cdr:x>0.28109</cdr:x>
      <cdr:y>0.64586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409089" y="739192"/>
          <a:ext cx="1323178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2400" dirty="0">
              <a:latin typeface="+mn-lt"/>
            </a:rPr>
            <a:t>2</a:t>
          </a:r>
          <a:r>
            <a:rPr lang="en-US" sz="2400" dirty="0">
              <a:latin typeface="+mn-lt"/>
            </a:rPr>
            <a:t>7</a:t>
          </a:r>
          <a:r>
            <a:rPr lang="ru-RU" sz="2400" dirty="0">
              <a:latin typeface="+mn-lt"/>
            </a:rPr>
            <a:t>%</a:t>
          </a:r>
        </a:p>
        <a:p xmlns:a="http://schemas.openxmlformats.org/drawingml/2006/main">
          <a:pPr algn="ctr"/>
          <a:r>
            <a:rPr lang="en-US" sz="1200" dirty="0">
              <a:latin typeface="+mn-lt"/>
            </a:rPr>
            <a:t>128526</a:t>
          </a:r>
          <a:r>
            <a:rPr lang="ru-RU" sz="1200" dirty="0">
              <a:latin typeface="+mn-lt"/>
            </a:rPr>
            <a:t>,</a:t>
          </a:r>
          <a:r>
            <a:rPr lang="en-US" sz="1200" dirty="0">
              <a:latin typeface="+mn-lt"/>
            </a:rPr>
            <a:t>72</a:t>
          </a:r>
        </a:p>
        <a:p xmlns:a="http://schemas.openxmlformats.org/drawingml/2006/main">
          <a:pPr algn="ctr"/>
          <a:r>
            <a:rPr lang="ru-RU" sz="1200" dirty="0">
              <a:latin typeface="+mn-lt"/>
            </a:rPr>
            <a:t>тыс. рублей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0.34523</cdr:x>
      <cdr:y>0.34275</cdr:y>
    </cdr:from>
    <cdr:to>
      <cdr:x>0.59421</cdr:x>
      <cdr:y>0.49335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1742217" y="1891359"/>
          <a:ext cx="1256477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dirty="0">
              <a:latin typeface="+mn-lt"/>
            </a:rPr>
            <a:t>20</a:t>
          </a:r>
          <a:r>
            <a:rPr lang="ru-RU" sz="2400" dirty="0">
              <a:latin typeface="+mn-lt"/>
            </a:rPr>
            <a:t>%</a:t>
          </a:r>
        </a:p>
        <a:p xmlns:a="http://schemas.openxmlformats.org/drawingml/2006/main">
          <a:pPr algn="ctr"/>
          <a:r>
            <a:rPr lang="en-US" sz="1200" dirty="0">
              <a:latin typeface="+mn-lt"/>
            </a:rPr>
            <a:t>96956</a:t>
          </a:r>
          <a:r>
            <a:rPr lang="ru-RU" sz="1200" dirty="0">
              <a:latin typeface="+mn-lt"/>
            </a:rPr>
            <a:t>,</a:t>
          </a:r>
          <a:r>
            <a:rPr lang="en-US" sz="1200" dirty="0">
              <a:latin typeface="+mn-lt"/>
            </a:rPr>
            <a:t>68</a:t>
          </a:r>
        </a:p>
        <a:p xmlns:a="http://schemas.openxmlformats.org/drawingml/2006/main">
          <a:pPr algn="ctr"/>
          <a:r>
            <a:rPr lang="en-US" sz="1200" dirty="0" err="1">
              <a:latin typeface="+mn-lt"/>
            </a:rPr>
            <a:t>тыс</a:t>
          </a:r>
          <a:r>
            <a:rPr lang="ru-RU" sz="1200" dirty="0">
              <a:latin typeface="+mn-lt"/>
            </a:rPr>
            <a:t>. рублей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4C74A-7042-4B05-9425-7B6BDEAED234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2AE48-08CE-47B5-9BDA-69E7908264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1445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48618E9-EE2D-4864-9EEE-58939BD4FB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="" xmlns:a16="http://schemas.microsoft.com/office/drawing/2014/main" id="{2437C4A8-8E3A-4ADA-93B9-64737CE1AB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7C1F-7065-4ABD-96FA-DD0DE1C76CFA}" type="datetime1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096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02F5-C1AE-4B6A-8CF8-20CFFE6367AA}" type="datetime1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6292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5405209-5179-4359-91ED-1B1A46619A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="" xmlns:a16="http://schemas.microsoft.com/office/drawing/2014/main" id="{ACE66A86-8455-497B-9CA4-F460A19E5F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5B5B-6C8B-4904-9607-F1E5FC6BFA81}" type="datetime1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8994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D2FF-8FA5-451A-B0FE-EFA789B9FF20}" type="datetime1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52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69DB7AC-F7D7-430A-A2A7-CD3EBBF1D3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="" xmlns:a16="http://schemas.microsoft.com/office/drawing/2014/main" id="{6741F519-22CF-4C01-B140-5480DBAB30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2E63-D39D-4D29-9980-AA5DF8E67513}" type="datetime1">
              <a:rPr lang="en-US" smtClean="0"/>
              <a:pPr/>
              <a:t>12/19/2022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224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E356-388D-4FA5-AC63-6266C9BC8613}" type="datetime1">
              <a:rPr lang="en-US" smtClean="0"/>
              <a:pPr/>
              <a:t>12/19/2022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3296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CFEF3EF6-3A4A-4408-84A6-6A1AC0BA67C9}" type="datetime1">
              <a:rPr lang="en-US" smtClean="0"/>
              <a:pPr/>
              <a:t>12/19/2022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827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F3AD-9A0F-454E-9E87-ECC3389452A1}" type="datetime1">
              <a:rPr lang="en-US" smtClean="0"/>
              <a:pPr/>
              <a:t>12/19/2022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431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5BED274-5EB4-4EF4-B353-E55BD50265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9B72-DA7E-4DC2-8EEF-FD4ECCE0A080}" type="datetime1">
              <a:rPr lang="en-US" smtClean="0"/>
              <a:pPr/>
              <a:t>12/19/2022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036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="" xmlns:a16="http://schemas.microsoft.com/office/drawing/2014/main" id="{C4853C57-22BC-4465-8B37-DC06FE5A00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550D594-9D00-4E12-9A7B-8B78EC1994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D76B-91AB-442C-9013-47198A38F835}" type="datetime1">
              <a:rPr lang="en-US" smtClean="0"/>
              <a:pPr/>
              <a:t>12/19/2022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224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DDA6865-0A03-48FA-AD6E-D5BF8FDE92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Right Triangle 39">
            <a:extLst>
              <a:ext uri="{FF2B5EF4-FFF2-40B4-BE49-F238E27FC236}">
                <a16:creationId xmlns="" xmlns:a16="http://schemas.microsoft.com/office/drawing/2014/main" id="{205CDEB9-8DED-4711-8140-4C943FC2CD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12B1-80CA-465C-8CF4-CCC1AB62B61A}" type="datetime1">
              <a:rPr lang="en-US" smtClean="0"/>
              <a:pPr/>
              <a:t>12/19/2022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896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BDF0D99C-5D42-41C6-A50C-C4E2D6B2A3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="" xmlns:a16="http://schemas.microsoft.com/office/drawing/2014/main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957EE-DEB6-4BB7-B9F3-4D6E55D8913D}" type="datetime1">
              <a:rPr lang="en-US" smtClean="0"/>
              <a:pPr/>
              <a:t>12/19/2022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="" xmlns:a16="http://schemas.microsoft.com/office/drawing/2014/main" id="{63BAC6E0-ADAC-40FB-AF53-88FA5F8373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584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chart" Target="../charts/chart16.xml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3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0.xml"/><Relationship Id="rId4" Type="http://schemas.openxmlformats.org/officeDocument/2006/relationships/chart" Target="../charts/char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3.xml"/><Relationship Id="rId4" Type="http://schemas.openxmlformats.org/officeDocument/2006/relationships/chart" Target="../charts/char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6.xml"/><Relationship Id="rId4" Type="http://schemas.openxmlformats.org/officeDocument/2006/relationships/chart" Target="../charts/chart4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microsoft.com/office/2007/relationships/diagramDrawing" Target="../diagrams/drawing5.xml"/><Relationship Id="rId3" Type="http://schemas.openxmlformats.org/officeDocument/2006/relationships/chart" Target="../charts/chart49.xml"/><Relationship Id="rId7" Type="http://schemas.openxmlformats.org/officeDocument/2006/relationships/diagramColors" Target="../diagrams/colors4.xml"/><Relationship Id="rId12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Colors" Target="../diagrams/colors5.xml"/><Relationship Id="rId5" Type="http://schemas.openxmlformats.org/officeDocument/2006/relationships/diagramLayout" Target="../diagrams/layout4.xml"/><Relationship Id="rId10" Type="http://schemas.openxmlformats.org/officeDocument/2006/relationships/diagramQuickStyle" Target="../diagrams/quickStyle5.xml"/><Relationship Id="rId4" Type="http://schemas.openxmlformats.org/officeDocument/2006/relationships/diagramData" Target="../diagrams/data4.xml"/><Relationship Id="rId9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QuickStyle" Target="../diagrams/quickStyle7.xml"/><Relationship Id="rId18" Type="http://schemas.openxmlformats.org/officeDocument/2006/relationships/diagramColors" Target="../diagrams/colors8.xml"/><Relationship Id="rId26" Type="http://schemas.openxmlformats.org/officeDocument/2006/relationships/diagramQuickStyle" Target="../diagrams/quickStyle9.xml"/><Relationship Id="rId39" Type="http://schemas.openxmlformats.org/officeDocument/2006/relationships/diagramColors" Target="../diagrams/colors12.xml"/><Relationship Id="rId3" Type="http://schemas.openxmlformats.org/officeDocument/2006/relationships/chart" Target="../charts/chart51.xml"/><Relationship Id="rId34" Type="http://schemas.openxmlformats.org/officeDocument/2006/relationships/diagramQuickStyle" Target="../diagrams/quickStyle11.xml"/><Relationship Id="rId21" Type="http://schemas.microsoft.com/office/2007/relationships/diagramDrawing" Target="../diagrams/drawing8.xml"/><Relationship Id="rId42" Type="http://schemas.microsoft.com/office/2007/relationships/diagramDrawing" Target="../diagrams/drawing7.xml"/><Relationship Id="rId7" Type="http://schemas.openxmlformats.org/officeDocument/2006/relationships/diagramData" Target="../diagrams/data6.xml"/><Relationship Id="rId12" Type="http://schemas.openxmlformats.org/officeDocument/2006/relationships/diagramLayout" Target="../diagrams/layout7.xml"/><Relationship Id="rId17" Type="http://schemas.openxmlformats.org/officeDocument/2006/relationships/diagramQuickStyle" Target="../diagrams/quickStyle8.xml"/><Relationship Id="rId25" Type="http://schemas.openxmlformats.org/officeDocument/2006/relationships/diagramLayout" Target="../diagrams/layout9.xml"/><Relationship Id="rId33" Type="http://schemas.openxmlformats.org/officeDocument/2006/relationships/diagramLayout" Target="../diagrams/layout11.xml"/><Relationship Id="rId38" Type="http://schemas.openxmlformats.org/officeDocument/2006/relationships/diagramQuickStyle" Target="../diagrams/quickStyle12.xml"/><Relationship Id="rId2" Type="http://schemas.openxmlformats.org/officeDocument/2006/relationships/image" Target="../media/image3.png"/><Relationship Id="rId16" Type="http://schemas.openxmlformats.org/officeDocument/2006/relationships/diagramLayout" Target="../diagrams/layout8.xml"/><Relationship Id="rId29" Type="http://schemas.openxmlformats.org/officeDocument/2006/relationships/diagramLayout" Target="../diagrams/layout10.xml"/><Relationship Id="rId41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4.xml"/><Relationship Id="rId11" Type="http://schemas.openxmlformats.org/officeDocument/2006/relationships/diagramData" Target="../diagrams/data7.xml"/><Relationship Id="rId24" Type="http://schemas.openxmlformats.org/officeDocument/2006/relationships/diagramData" Target="../diagrams/data9.xml"/><Relationship Id="rId32" Type="http://schemas.openxmlformats.org/officeDocument/2006/relationships/diagramData" Target="../diagrams/data11.xml"/><Relationship Id="rId37" Type="http://schemas.openxmlformats.org/officeDocument/2006/relationships/diagramLayout" Target="../diagrams/layout12.xml"/><Relationship Id="rId40" Type="http://schemas.microsoft.com/office/2007/relationships/diagramDrawing" Target="../diagrams/drawing10.xml"/><Relationship Id="rId45" Type="http://schemas.microsoft.com/office/2007/relationships/diagramDrawing" Target="../diagrams/drawing12.xml"/><Relationship Id="rId5" Type="http://schemas.openxmlformats.org/officeDocument/2006/relationships/chart" Target="../charts/chart53.xml"/><Relationship Id="rId15" Type="http://schemas.openxmlformats.org/officeDocument/2006/relationships/diagramData" Target="../diagrams/data8.xml"/><Relationship Id="rId23" Type="http://schemas.microsoft.com/office/2007/relationships/hdphoto" Target="../media/hdphoto6.wdp"/><Relationship Id="rId28" Type="http://schemas.openxmlformats.org/officeDocument/2006/relationships/diagramData" Target="../diagrams/data10.xml"/><Relationship Id="rId36" Type="http://schemas.openxmlformats.org/officeDocument/2006/relationships/diagramData" Target="../diagrams/data12.xml"/><Relationship Id="rId10" Type="http://schemas.openxmlformats.org/officeDocument/2006/relationships/diagramColors" Target="../diagrams/colors6.xml"/><Relationship Id="rId19" Type="http://schemas.openxmlformats.org/officeDocument/2006/relationships/image" Target="../media/image11.png"/><Relationship Id="rId31" Type="http://schemas.openxmlformats.org/officeDocument/2006/relationships/diagramColors" Target="../diagrams/colors10.xml"/><Relationship Id="rId44" Type="http://schemas.microsoft.com/office/2007/relationships/diagramDrawing" Target="../diagrams/drawing9.xml"/><Relationship Id="rId4" Type="http://schemas.openxmlformats.org/officeDocument/2006/relationships/chart" Target="../charts/chart52.xml"/><Relationship Id="rId9" Type="http://schemas.openxmlformats.org/officeDocument/2006/relationships/diagramQuickStyle" Target="../diagrams/quickStyle6.xml"/><Relationship Id="rId14" Type="http://schemas.openxmlformats.org/officeDocument/2006/relationships/diagramColors" Target="../diagrams/colors7.xml"/><Relationship Id="rId27" Type="http://schemas.openxmlformats.org/officeDocument/2006/relationships/diagramColors" Target="../diagrams/colors9.xml"/><Relationship Id="rId30" Type="http://schemas.openxmlformats.org/officeDocument/2006/relationships/diagramQuickStyle" Target="../diagrams/quickStyle10.xml"/><Relationship Id="rId35" Type="http://schemas.openxmlformats.org/officeDocument/2006/relationships/diagramColors" Target="../diagrams/colors11.xml"/><Relationship Id="rId43" Type="http://schemas.microsoft.com/office/2007/relationships/diagramDrawing" Target="../diagrams/drawing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microsoft.com/office/2007/relationships/hdphoto" Target="../media/hdphoto7.wdp"/><Relationship Id="rId9" Type="http://schemas.microsoft.com/office/2007/relationships/diagramDrawing" Target="../diagrams/drawing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Data" Target="../diagrams/data14.xml"/><Relationship Id="rId7" Type="http://schemas.openxmlformats.org/officeDocument/2006/relationships/diagramData" Target="../diagrams/data15.xml"/><Relationship Id="rId12" Type="http://schemas.microsoft.com/office/2007/relationships/diagramDrawing" Target="../diagrams/drawing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14.xml"/><Relationship Id="rId15" Type="http://schemas.microsoft.com/office/2007/relationships/diagramDrawing" Target="../diagrams/drawing14.xml"/><Relationship Id="rId10" Type="http://schemas.openxmlformats.org/officeDocument/2006/relationships/diagramColors" Target="../diagrams/colors15.xml"/><Relationship Id="rId4" Type="http://schemas.openxmlformats.org/officeDocument/2006/relationships/diagramLayout" Target="../diagrams/layout14.xml"/><Relationship Id="rId9" Type="http://schemas.openxmlformats.org/officeDocument/2006/relationships/diagramQuickStyle" Target="../diagrams/quickStyle15.xml"/><Relationship Id="rId14" Type="http://schemas.microsoft.com/office/2007/relationships/hdphoto" Target="../media/hdphoto8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microsoft.com/office/2007/relationships/diagramDrawing" Target="../diagrams/drawing17.xml"/><Relationship Id="rId3" Type="http://schemas.openxmlformats.org/officeDocument/2006/relationships/diagramData" Target="../diagrams/data16.xml"/><Relationship Id="rId7" Type="http://schemas.openxmlformats.org/officeDocument/2006/relationships/diagramData" Target="../diagrams/data17.xml"/><Relationship Id="rId12" Type="http://schemas.microsoft.com/office/2007/relationships/diagramDrawing" Target="../diagrams/drawing1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11" Type="http://schemas.openxmlformats.org/officeDocument/2006/relationships/image" Target="../media/image3.png"/><Relationship Id="rId5" Type="http://schemas.openxmlformats.org/officeDocument/2006/relationships/diagramQuickStyle" Target="../diagrams/quickStyle16.xml"/><Relationship Id="rId10" Type="http://schemas.openxmlformats.org/officeDocument/2006/relationships/diagramColors" Target="../diagrams/colors17.xml"/><Relationship Id="rId4" Type="http://schemas.openxmlformats.org/officeDocument/2006/relationships/diagramLayout" Target="../diagrams/layout16.xml"/><Relationship Id="rId9" Type="http://schemas.openxmlformats.org/officeDocument/2006/relationships/diagramQuickStyle" Target="../diagrams/quickStyl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10" Type="http://schemas.microsoft.com/office/2007/relationships/diagramDrawing" Target="../diagrams/drawing18.xml"/><Relationship Id="rId4" Type="http://schemas.openxmlformats.org/officeDocument/2006/relationships/diagramLayout" Target="../diagrams/layout18.xml"/><Relationship Id="rId9" Type="http://schemas.microsoft.com/office/2007/relationships/hdphoto" Target="../media/hdphoto10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fo13.depfin@MAIL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otelnich-msu.r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3" Type="http://schemas.openxmlformats.org/officeDocument/2006/relationships/chart" Target="../charts/chart8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17" Type="http://schemas.microsoft.com/office/2007/relationships/diagramDrawing" Target="../diagrams/drawing2.xml"/><Relationship Id="rId2" Type="http://schemas.openxmlformats.org/officeDocument/2006/relationships/image" Target="../media/image3.png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11" Type="http://schemas.openxmlformats.org/officeDocument/2006/relationships/diagramData" Target="../diagrams/data3.xml"/><Relationship Id="rId5" Type="http://schemas.openxmlformats.org/officeDocument/2006/relationships/chart" Target="../charts/chart10.xml"/><Relationship Id="rId10" Type="http://schemas.openxmlformats.org/officeDocument/2006/relationships/diagramColors" Target="../diagrams/colors2.xml"/><Relationship Id="rId4" Type="http://schemas.openxmlformats.org/officeDocument/2006/relationships/chart" Target="../charts/chart9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8">
            <a:extLst>
              <a:ext uri="{FF2B5EF4-FFF2-40B4-BE49-F238E27FC236}">
                <a16:creationId xmlns="" xmlns:a16="http://schemas.microsoft.com/office/drawing/2014/main" id="{13B6DAC6-0186-4D62-AD69-90B9C0411E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 useBgFill="1">
        <p:nvSpPr>
          <p:cNvPr id="59" name="Freeform: Shape 10">
            <a:extLst>
              <a:ext uri="{FF2B5EF4-FFF2-40B4-BE49-F238E27FC236}">
                <a16:creationId xmlns="" xmlns:a16="http://schemas.microsoft.com/office/drawing/2014/main" id="{8BD06E9B-D0BF-47A6-AE6D-EAD4931280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V="1">
            <a:off x="5490555" y="162759"/>
            <a:ext cx="6857996" cy="6532473"/>
          </a:xfrm>
          <a:custGeom>
            <a:avLst/>
            <a:gdLst>
              <a:gd name="connsiteX0" fmla="*/ 0 w 6857996"/>
              <a:gd name="connsiteY0" fmla="*/ 2827344 h 6142577"/>
              <a:gd name="connsiteX1" fmla="*/ 0 w 6857996"/>
              <a:gd name="connsiteY1" fmla="*/ 5080510 h 6142577"/>
              <a:gd name="connsiteX2" fmla="*/ 3 w 6857996"/>
              <a:gd name="connsiteY2" fmla="*/ 5080510 h 6142577"/>
              <a:gd name="connsiteX3" fmla="*/ 3 w 6857996"/>
              <a:gd name="connsiteY3" fmla="*/ 6142577 h 6142577"/>
              <a:gd name="connsiteX4" fmla="*/ 6857996 w 6857996"/>
              <a:gd name="connsiteY4" fmla="*/ 6142577 h 6142577"/>
              <a:gd name="connsiteX5" fmla="*/ 6857996 w 6857996"/>
              <a:gd name="connsiteY5" fmla="*/ 3928749 h 6142577"/>
              <a:gd name="connsiteX6" fmla="*/ 6857996 w 6857996"/>
              <a:gd name="connsiteY6" fmla="*/ 2572597 h 6142577"/>
              <a:gd name="connsiteX7" fmla="*/ 6857996 w 6857996"/>
              <a:gd name="connsiteY7" fmla="*/ 307516 h 6142577"/>
              <a:gd name="connsiteX8" fmla="*/ 6550769 w 6857996"/>
              <a:gd name="connsiteY8" fmla="*/ 222609 h 6142577"/>
              <a:gd name="connsiteX9" fmla="*/ 5031274 w 6857996"/>
              <a:gd name="connsiteY9" fmla="*/ 33 h 6142577"/>
              <a:gd name="connsiteX10" fmla="*/ 310659 w 6857996"/>
              <a:gd name="connsiteY10" fmla="*/ 1067285 h 6142577"/>
              <a:gd name="connsiteX11" fmla="*/ 2 w 6857996"/>
              <a:gd name="connsiteY11" fmla="*/ 1072307 h 6142577"/>
              <a:gd name="connsiteX12" fmla="*/ 2 w 6857996"/>
              <a:gd name="connsiteY12" fmla="*/ 2827344 h 614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57996" h="6142577">
                <a:moveTo>
                  <a:pt x="0" y="2827344"/>
                </a:moveTo>
                <a:lnTo>
                  <a:pt x="0" y="5080510"/>
                </a:lnTo>
                <a:lnTo>
                  <a:pt x="3" y="5080510"/>
                </a:lnTo>
                <a:lnTo>
                  <a:pt x="3" y="6142577"/>
                </a:lnTo>
                <a:lnTo>
                  <a:pt x="6857996" y="6142577"/>
                </a:lnTo>
                <a:lnTo>
                  <a:pt x="6857996" y="3928749"/>
                </a:lnTo>
                <a:lnTo>
                  <a:pt x="6857996" y="2572597"/>
                </a:lnTo>
                <a:lnTo>
                  <a:pt x="6857996" y="307516"/>
                </a:lnTo>
                <a:lnTo>
                  <a:pt x="6550769" y="222609"/>
                </a:lnTo>
                <a:cubicBezTo>
                  <a:pt x="5946238" y="65902"/>
                  <a:pt x="5454822" y="1688"/>
                  <a:pt x="5031274" y="33"/>
                </a:cubicBezTo>
                <a:cubicBezTo>
                  <a:pt x="3337081" y="-6590"/>
                  <a:pt x="2728780" y="987729"/>
                  <a:pt x="310659" y="1067285"/>
                </a:cubicBezTo>
                <a:lnTo>
                  <a:pt x="2" y="1072307"/>
                </a:lnTo>
                <a:lnTo>
                  <a:pt x="2" y="2827344"/>
                </a:lnTo>
                <a:close/>
              </a:path>
            </a:pathLst>
          </a:custGeom>
          <a:solidFill>
            <a:srgbClr val="BCBCB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0" name="Group 12">
            <a:extLst>
              <a:ext uri="{FF2B5EF4-FFF2-40B4-BE49-F238E27FC236}">
                <a16:creationId xmlns="" xmlns:a16="http://schemas.microsoft.com/office/drawing/2014/main" id="{A0297160-077C-4B0C-9F1E-6519CEDB84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31F77CDE-CC8E-40E6-8745-8D7CB6208F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83FCA172-142C-4352-A938-33B43EC3BE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253BB53B-6660-4F6B-8C3C-4EAA148CFF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921D1E67-3038-4399-8F14-244731FAE3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B9A17FB9-5481-4E6D-A157-C4A1D8F297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9B5B4D4B-6074-48B5-B7D7-5B22BDC2AD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DFE68CF5-4975-4F0E-98F8-E40F12E8FE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B63AD0D6-BFAB-41EE-A0DD-BFEB6844D1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A7EA9615-8E94-4E0C-BAF0-C52132326C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96A76D71-0BE7-402F-BF24-CB0154E2A0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8B18C09B-8FB5-4D88-B4FF-2090E7818F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3A06FA18-2473-40B2-8AE0-DEDDC5E9A3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F187746C-FE57-4160-B924-6B283B3323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D7337AAE-EB93-4FBD-9904-0366412607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D6FA7169-C5DB-4F02-935F-AA39EDA4B7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A4195B93-DBB3-4197-8D91-A786D4753A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3F2FF9EB-46CC-4A22-AF8A-9D11BC9666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2631DADE-538C-4EA4-9D90-3AED82E01B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035A7E2F-77A0-48A1-A881-1A12940D8F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5AC39BAD-DB08-4260-BCE5-4E1FB09A44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468F31ED-A97B-4A9A-9F56-221FFB7A31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F362574E-3A61-4C31-915F-F541B7BE08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132BD431-3E1E-4528-AC59-5A23CE4CBA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7DE7131F-209C-4427-96DA-26E0E973EE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3283DFDB-6A1C-41B8-B590-9660646991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1DA3D6B3-30E3-4C45-A709-4F775DB846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8F481924-9C4A-4A91-8AB4-D796F33D73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53787DCF-DA69-4379-94AB-C361DF3260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753DC9D9-196D-4C02-982F-935945BD57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E2AF9976-A85B-4FAC-ACA0-7B4F06D180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BFD38ACD-F4A1-4970-BE99-87B0A04829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ight Triangle 45">
            <a:extLst>
              <a:ext uri="{FF2B5EF4-FFF2-40B4-BE49-F238E27FC236}">
                <a16:creationId xmlns="" xmlns:a16="http://schemas.microsoft.com/office/drawing/2014/main" id="{429C64BC-8915-422E-9361-EE04C48FFD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3500000">
            <a:off x="-281094" y="261028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FC00AB-1119-4154-8534-4D15C8174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56" y="400713"/>
            <a:ext cx="5332682" cy="558676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chemeClr val="tx1"/>
                </a:solidFill>
              </a:rPr>
              <a:t>Решение </a:t>
            </a:r>
            <a:r>
              <a:rPr lang="ru-RU" sz="3200" dirty="0" err="1">
                <a:solidFill>
                  <a:schemeClr val="tx1"/>
                </a:solidFill>
              </a:rPr>
              <a:t>Котельничской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районной Думы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«О бюджете </a:t>
            </a:r>
            <a:r>
              <a:rPr lang="ru-RU" sz="3200" dirty="0" err="1">
                <a:solidFill>
                  <a:schemeClr val="tx1"/>
                </a:solidFill>
              </a:rPr>
              <a:t>Котельничского</a:t>
            </a:r>
            <a:r>
              <a:rPr lang="ru-RU" sz="3200" dirty="0">
                <a:solidFill>
                  <a:schemeClr val="tx1"/>
                </a:solidFill>
              </a:rPr>
              <a:t> муниципального района 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на 2023 год 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и на плановый период 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2024 и 2025 годов»</a:t>
            </a:r>
            <a:r>
              <a:rPr lang="ru-RU" sz="4800" dirty="0">
                <a:solidFill>
                  <a:schemeClr val="tx1"/>
                </a:solidFill>
              </a:rPr>
              <a:t/>
            </a:r>
            <a:br>
              <a:rPr lang="ru-RU" sz="4800" dirty="0">
                <a:solidFill>
                  <a:schemeClr val="tx1"/>
                </a:solidFill>
              </a:rPr>
            </a:br>
            <a:endParaRPr lang="ru-RU" sz="4800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C90BA5C2-92E6-4621-AF70-DE69CA26DD88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8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7205739" y="714591"/>
            <a:ext cx="4178802" cy="5420505"/>
          </a:xfrm>
          <a:prstGeom prst="rect">
            <a:avLst/>
          </a:prstGeom>
        </p:spPr>
      </p:pic>
    </p:spTree>
    <p:controls>
      <p:control spid="1056" name="SapphireHiddenControl" r:id="rId2" imgW="8124840" imgH="5419800"/>
    </p:controls>
    <p:extLst>
      <p:ext uri="{BB962C8B-B14F-4D97-AF65-F5344CB8AC3E}">
        <p14:creationId xmlns="" xmlns:p14="http://schemas.microsoft.com/office/powerpoint/2010/main" val="1111013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71" y="707209"/>
            <a:ext cx="10325000" cy="628667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Доходы от акцизов на нефтепродукты, тыс. рублей</a:t>
            </a:r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BB1018F-C5D9-42C6-9658-601877BDB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D7358E8E-65D4-44AD-B6CE-76E0A5423718}"/>
              </a:ext>
            </a:extLst>
          </p:cNvPr>
          <p:cNvSpPr txBox="1">
            <a:spLocks/>
          </p:cNvSpPr>
          <p:nvPr/>
        </p:nvSpPr>
        <p:spPr>
          <a:xfrm>
            <a:off x="4013200" y="4829387"/>
            <a:ext cx="7960282" cy="1890113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Акциз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один из видов налога, представляющий не связанный с получением дохода</a:t>
            </a: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продавцом косвенный налог на продажу определенного вида товаров массового потребления. Акциз включается в цену товара. Чаще всего акцизным налогом облагаются винно-водочные изделия, табачные изделия, деликатесы, предметы 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роскоши, </a:t>
            </a:r>
            <a:r>
              <a:rPr lang="ru-RU" sz="2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нефтепродукты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Плательщики акциза являются потребители, приобретающие товары, которые облагаются акцизным сбором.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7EBE012B-F000-4722-8DD1-102FD076AFE6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744603240"/>
              </p:ext>
            </p:extLst>
          </p:nvPr>
        </p:nvGraphicFramePr>
        <p:xfrm>
          <a:off x="6042807" y="2580268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964647F4-9AA1-4772-A4BA-A05B511E2FC5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971746070"/>
              </p:ext>
            </p:extLst>
          </p:nvPr>
        </p:nvGraphicFramePr>
        <p:xfrm>
          <a:off x="7900195" y="2580268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0A9471AB-8CAE-490C-9E8C-48C0954A9001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224840132"/>
              </p:ext>
            </p:extLst>
          </p:nvPr>
        </p:nvGraphicFramePr>
        <p:xfrm>
          <a:off x="9686145" y="2580268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05854A1-7C93-4883-80E7-F8D13FF0B4FC}"/>
              </a:ext>
            </a:extLst>
          </p:cNvPr>
          <p:cNvSpPr txBox="1"/>
          <p:nvPr/>
        </p:nvSpPr>
        <p:spPr>
          <a:xfrm>
            <a:off x="6205110" y="1524865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Доля поступлений акцизов в общем объеме налоговых и неналоговых доходов районного бюджета в 2022, 2023 и 2024 годах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587266F-849A-42F5-9B56-5C68BA6A706E}"/>
              </a:ext>
            </a:extLst>
          </p:cNvPr>
          <p:cNvSpPr txBox="1"/>
          <p:nvPr/>
        </p:nvSpPr>
        <p:spPr>
          <a:xfrm>
            <a:off x="6471435" y="415190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FA39330-2F9B-4678-9C88-814CFB546B8E}"/>
              </a:ext>
            </a:extLst>
          </p:cNvPr>
          <p:cNvSpPr txBox="1"/>
          <p:nvPr/>
        </p:nvSpPr>
        <p:spPr>
          <a:xfrm>
            <a:off x="8328823" y="415190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43AE7F8-CEF3-43CC-8447-2A76D4EA9DA2}"/>
              </a:ext>
            </a:extLst>
          </p:cNvPr>
          <p:cNvSpPr txBox="1"/>
          <p:nvPr/>
        </p:nvSpPr>
        <p:spPr>
          <a:xfrm>
            <a:off x="10114773" y="415190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DBC95A1-9515-4E2A-843B-88CA6FC748D4}"/>
              </a:ext>
            </a:extLst>
          </p:cNvPr>
          <p:cNvSpPr txBox="1"/>
          <p:nvPr/>
        </p:nvSpPr>
        <p:spPr>
          <a:xfrm>
            <a:off x="0" y="6581001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</a:t>
            </a:r>
            <a:r>
              <a:rPr lang="ru-RU" sz="1200" dirty="0"/>
              <a:t>Первоначальный прогноз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B069337-8E5E-468A-903D-8B0D8CE630DA}"/>
              </a:ext>
            </a:extLst>
          </p:cNvPr>
          <p:cNvSpPr txBox="1"/>
          <p:nvPr/>
        </p:nvSpPr>
        <p:spPr>
          <a:xfrm>
            <a:off x="7164108" y="2554009"/>
            <a:ext cx="829233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7,0%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89188F4-8294-4C39-8AB8-69DA48515FEE}"/>
              </a:ext>
            </a:extLst>
          </p:cNvPr>
          <p:cNvSpPr txBox="1"/>
          <p:nvPr/>
        </p:nvSpPr>
        <p:spPr>
          <a:xfrm>
            <a:off x="9021496" y="2554009"/>
            <a:ext cx="829233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7,0%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D9FF858-1897-44E3-A640-FA6548D94348}"/>
              </a:ext>
            </a:extLst>
          </p:cNvPr>
          <p:cNvSpPr txBox="1"/>
          <p:nvPr/>
        </p:nvSpPr>
        <p:spPr>
          <a:xfrm>
            <a:off x="10809156" y="2562559"/>
            <a:ext cx="936105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7,1%</a:t>
            </a:r>
          </a:p>
        </p:txBody>
      </p:sp>
      <p:graphicFrame>
        <p:nvGraphicFramePr>
          <p:cNvPr id="24" name="Содержимое 3">
            <a:extLst>
              <a:ext uri="{FF2B5EF4-FFF2-40B4-BE49-F238E27FC236}">
                <a16:creationId xmlns="" xmlns:a16="http://schemas.microsoft.com/office/drawing/2014/main" id="{1D8B6AD7-BE11-4A90-A666-32B1D021E7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91954416"/>
              </p:ext>
            </p:extLst>
          </p:nvPr>
        </p:nvGraphicFramePr>
        <p:xfrm>
          <a:off x="-301248" y="1103904"/>
          <a:ext cx="6119912" cy="4013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076" name="Picture 4">
            <a:extLst>
              <a:ext uri="{FF2B5EF4-FFF2-40B4-BE49-F238E27FC236}">
                <a16:creationId xmlns="" xmlns:a16="http://schemas.microsoft.com/office/drawing/2014/main" id="{55C354DE-403C-4210-91A5-BBDAE08174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3142"/>
          <a:stretch/>
        </p:blipFill>
        <p:spPr bwMode="auto">
          <a:xfrm>
            <a:off x="460584" y="4606461"/>
            <a:ext cx="2827030" cy="1890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47773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611" y="879102"/>
            <a:ext cx="10325000" cy="717258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Налоги на совокупный доход, тыс. рублей</a:t>
            </a:r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335904A-C303-4051-AC62-C8142DDD1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FAA0F4-9E95-4E9F-B9C6-5AA730A21664}"/>
              </a:ext>
            </a:extLst>
          </p:cNvPr>
          <p:cNvSpPr txBox="1"/>
          <p:nvPr/>
        </p:nvSpPr>
        <p:spPr>
          <a:xfrm>
            <a:off x="6097875" y="1733405"/>
            <a:ext cx="5420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Доля поступлений налогов на совокупный доход  в общем объеме налоговых и неналоговых доходов районного бюджета в 2023, 2024 и 2025 годах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9C8D0C27-70E3-4E9F-B49B-7C9591C177F3}"/>
              </a:ext>
            </a:extLst>
          </p:cNvPr>
          <p:cNvSpPr txBox="1">
            <a:spLocks/>
          </p:cNvSpPr>
          <p:nvPr/>
        </p:nvSpPr>
        <p:spPr>
          <a:xfrm>
            <a:off x="267325" y="4912152"/>
            <a:ext cx="8280327" cy="178863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</a:t>
            </a:r>
            <a:r>
              <a:rPr kumimoji="0" lang="ru-RU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районный бюджет от субъектов малого и среднего бизнеса поступают платежи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marR="0" lvl="0" indent="180975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Char char="-"/>
              <a:tabLst/>
              <a:defRPr/>
            </a:pPr>
            <a:r>
              <a:rPr kumimoji="0" lang="ru-RU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налогу, взимаемому в связи с применением упрощенной системы налогообложения</a:t>
            </a:r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;</a:t>
            </a:r>
            <a:endParaRPr kumimoji="0" lang="en-US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indent="180975">
              <a:lnSpc>
                <a:spcPct val="110000"/>
              </a:lnSpc>
              <a:spcBef>
                <a:spcPct val="0"/>
              </a:spcBef>
              <a:buFontTx/>
              <a:buChar char="-"/>
              <a:defRPr/>
            </a:pPr>
            <a:r>
              <a:rPr kumimoji="0" lang="ru-RU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налогу по патентной системе </a:t>
            </a:r>
            <a:r>
              <a:rPr lang="ru-RU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налогообложения</a:t>
            </a:r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indent="180975">
              <a:lnSpc>
                <a:spcPct val="11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единому сельхозналогу.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DE074762-8690-46F2-93AD-7A7F9C16CF9B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063275963"/>
              </p:ext>
            </p:extLst>
          </p:nvPr>
        </p:nvGraphicFramePr>
        <p:xfrm>
          <a:off x="6096000" y="2814753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911B5B4B-ADB3-4FE1-BF98-0C9DFB4CFA2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337054028"/>
              </p:ext>
            </p:extLst>
          </p:nvPr>
        </p:nvGraphicFramePr>
        <p:xfrm>
          <a:off x="7953388" y="2814753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="" xmlns:a16="http://schemas.microsoft.com/office/drawing/2014/main" id="{43A2F10E-9B68-43A1-B017-B1CE7AEDD191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34481339"/>
              </p:ext>
            </p:extLst>
          </p:nvPr>
        </p:nvGraphicFramePr>
        <p:xfrm>
          <a:off x="9739338" y="2814753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C1FABCA-0AB5-487B-9F7B-AFBBE388CABE}"/>
              </a:ext>
            </a:extLst>
          </p:cNvPr>
          <p:cNvSpPr txBox="1"/>
          <p:nvPr/>
        </p:nvSpPr>
        <p:spPr>
          <a:xfrm>
            <a:off x="6498978" y="418290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B212DA1-B186-435A-ABF4-B59304B3DB09}"/>
              </a:ext>
            </a:extLst>
          </p:cNvPr>
          <p:cNvSpPr txBox="1"/>
          <p:nvPr/>
        </p:nvSpPr>
        <p:spPr>
          <a:xfrm>
            <a:off x="8356366" y="418290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03640A8-DB78-4309-9707-47D95112AF63}"/>
              </a:ext>
            </a:extLst>
          </p:cNvPr>
          <p:cNvSpPr txBox="1"/>
          <p:nvPr/>
        </p:nvSpPr>
        <p:spPr>
          <a:xfrm>
            <a:off x="10142316" y="418290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9AFA72E-93F3-4695-98F6-1E5C219E4B19}"/>
              </a:ext>
            </a:extLst>
          </p:cNvPr>
          <p:cNvSpPr txBox="1"/>
          <p:nvPr/>
        </p:nvSpPr>
        <p:spPr>
          <a:xfrm>
            <a:off x="6960096" y="2814753"/>
            <a:ext cx="857255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40,6%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7930FF5-4B67-49FE-B85B-B887BD9B231C}"/>
              </a:ext>
            </a:extLst>
          </p:cNvPr>
          <p:cNvSpPr txBox="1"/>
          <p:nvPr/>
        </p:nvSpPr>
        <p:spPr>
          <a:xfrm>
            <a:off x="8817484" y="2814753"/>
            <a:ext cx="857256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40,6%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112F342-CC5F-41D8-A81A-3B9B69026A53}"/>
              </a:ext>
            </a:extLst>
          </p:cNvPr>
          <p:cNvSpPr txBox="1"/>
          <p:nvPr/>
        </p:nvSpPr>
        <p:spPr>
          <a:xfrm>
            <a:off x="10603434" y="2814753"/>
            <a:ext cx="938384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40,5%</a:t>
            </a:r>
          </a:p>
        </p:txBody>
      </p:sp>
      <p:graphicFrame>
        <p:nvGraphicFramePr>
          <p:cNvPr id="18" name="Содержимое 3">
            <a:extLst>
              <a:ext uri="{FF2B5EF4-FFF2-40B4-BE49-F238E27FC236}">
                <a16:creationId xmlns="" xmlns:a16="http://schemas.microsoft.com/office/drawing/2014/main" id="{F318B99C-CBC1-4387-ADF9-BB7764C804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84883275"/>
              </p:ext>
            </p:extLst>
          </p:nvPr>
        </p:nvGraphicFramePr>
        <p:xfrm>
          <a:off x="-186907" y="1463219"/>
          <a:ext cx="6148352" cy="364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066" name="Picture 18">
            <a:extLst>
              <a:ext uri="{FF2B5EF4-FFF2-40B4-BE49-F238E27FC236}">
                <a16:creationId xmlns="" xmlns:a16="http://schemas.microsoft.com/office/drawing/2014/main" id="{320848AF-181D-4129-92A1-CFE76717C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8500" b="100000" l="2667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239" y="4552237"/>
            <a:ext cx="2035372" cy="2035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91024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92" y="814330"/>
            <a:ext cx="10325000" cy="799526"/>
          </a:xfrm>
        </p:spPr>
        <p:txBody>
          <a:bodyPr/>
          <a:lstStyle/>
          <a:p>
            <a:r>
              <a:rPr lang="ru-RU" sz="4400" dirty="0"/>
              <a:t>Налоги на имущество, </a:t>
            </a:r>
            <a:r>
              <a:rPr lang="ru-RU" sz="4400" dirty="0" err="1"/>
              <a:t>тыс.рублей</a:t>
            </a:r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44449173-848D-4E26-8650-62CB04F2DD8B}"/>
              </a:ext>
            </a:extLst>
          </p:cNvPr>
          <p:cNvSpPr txBox="1">
            <a:spLocks/>
          </p:cNvSpPr>
          <p:nvPr/>
        </p:nvSpPr>
        <p:spPr>
          <a:xfrm>
            <a:off x="902814" y="5221276"/>
            <a:ext cx="10534442" cy="134031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Налог</a:t>
            </a:r>
            <a:r>
              <a:rPr kumimoji="0" lang="ru-RU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 имущество организаций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Объектами налогообложения для российских организаций признается недвижимое имущество (в том числе имущество, переданное во временное владение, в пользование, распоряжение,</a:t>
            </a:r>
            <a:r>
              <a:rPr lang="ru-RU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доверительное управление, внесенное в совместную деятельность или полученное по концессионному соглашению)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8C9D005B-9332-4D65-A703-3CE98816BB2B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194480317"/>
              </p:ext>
            </p:extLst>
          </p:nvPr>
        </p:nvGraphicFramePr>
        <p:xfrm>
          <a:off x="5977459" y="2812546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="" xmlns:a16="http://schemas.microsoft.com/office/drawing/2014/main" id="{B8202433-D02B-43D0-843E-BC05EEF4D16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550871501"/>
              </p:ext>
            </p:extLst>
          </p:nvPr>
        </p:nvGraphicFramePr>
        <p:xfrm>
          <a:off x="7834847" y="2812546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="" xmlns:a16="http://schemas.microsoft.com/office/drawing/2014/main" id="{BB62E299-0CF1-4195-8349-2204B681CC7E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165919521"/>
              </p:ext>
            </p:extLst>
          </p:nvPr>
        </p:nvGraphicFramePr>
        <p:xfrm>
          <a:off x="9620797" y="2812546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AACD4A5-1CC2-4047-9B50-6A42DFD023EF}"/>
              </a:ext>
            </a:extLst>
          </p:cNvPr>
          <p:cNvSpPr txBox="1"/>
          <p:nvPr/>
        </p:nvSpPr>
        <p:spPr>
          <a:xfrm>
            <a:off x="6906153" y="2883984"/>
            <a:ext cx="829233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8,1%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EF28F68-871F-42FB-8B1B-77D3A3A54652}"/>
              </a:ext>
            </a:extLst>
          </p:cNvPr>
          <p:cNvSpPr txBox="1"/>
          <p:nvPr/>
        </p:nvSpPr>
        <p:spPr>
          <a:xfrm>
            <a:off x="8763541" y="2883984"/>
            <a:ext cx="829233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8,2%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ED88F47-F063-44BB-B36E-6B0ED746A0BE}"/>
              </a:ext>
            </a:extLst>
          </p:cNvPr>
          <p:cNvSpPr txBox="1"/>
          <p:nvPr/>
        </p:nvSpPr>
        <p:spPr>
          <a:xfrm>
            <a:off x="10549491" y="2883984"/>
            <a:ext cx="829233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8,3%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9B96D18-BFFA-464E-B80B-15E409A0CA82}"/>
              </a:ext>
            </a:extLst>
          </p:cNvPr>
          <p:cNvSpPr txBox="1"/>
          <p:nvPr/>
        </p:nvSpPr>
        <p:spPr>
          <a:xfrm>
            <a:off x="6406087" y="438418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8A93896-DC91-439F-927A-372EFAFEBF9D}"/>
              </a:ext>
            </a:extLst>
          </p:cNvPr>
          <p:cNvSpPr txBox="1"/>
          <p:nvPr/>
        </p:nvSpPr>
        <p:spPr>
          <a:xfrm>
            <a:off x="8263475" y="438418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663430E-1030-48A5-B7B9-DE7120B65EB1}"/>
              </a:ext>
            </a:extLst>
          </p:cNvPr>
          <p:cNvSpPr txBox="1"/>
          <p:nvPr/>
        </p:nvSpPr>
        <p:spPr>
          <a:xfrm>
            <a:off x="10049425" y="438418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667F13A-6D9B-49C5-903B-99B1D105C451}"/>
              </a:ext>
            </a:extLst>
          </p:cNvPr>
          <p:cNvSpPr txBox="1"/>
          <p:nvPr/>
        </p:nvSpPr>
        <p:spPr>
          <a:xfrm>
            <a:off x="12386" y="6552063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</a:t>
            </a:r>
            <a:r>
              <a:rPr lang="ru-RU" sz="1200" dirty="0"/>
              <a:t>Первоначальный прогноз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A8009196-02EB-4408-A988-C5A40D5112A9}"/>
              </a:ext>
            </a:extLst>
          </p:cNvPr>
          <p:cNvSpPr/>
          <p:nvPr/>
        </p:nvSpPr>
        <p:spPr>
          <a:xfrm>
            <a:off x="5836925" y="1764427"/>
            <a:ext cx="5600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Доля поступлений налога на имущество в общем объеме налоговых и неналоговых доходов районного бюджета в 2023, 2024 и 2025 годах</a:t>
            </a:r>
          </a:p>
        </p:txBody>
      </p:sp>
      <p:graphicFrame>
        <p:nvGraphicFramePr>
          <p:cNvPr id="23" name="Содержимое 3">
            <a:extLst>
              <a:ext uri="{FF2B5EF4-FFF2-40B4-BE49-F238E27FC236}">
                <a16:creationId xmlns="" xmlns:a16="http://schemas.microsoft.com/office/drawing/2014/main" id="{ECC7B48C-D3DA-4638-9B32-4461EEF882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03478276"/>
              </p:ext>
            </p:extLst>
          </p:nvPr>
        </p:nvGraphicFramePr>
        <p:xfrm>
          <a:off x="-311427" y="1711634"/>
          <a:ext cx="6148352" cy="364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967088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07" y="620436"/>
            <a:ext cx="10325000" cy="748452"/>
          </a:xfrm>
        </p:spPr>
        <p:txBody>
          <a:bodyPr>
            <a:normAutofit fontScale="90000"/>
          </a:bodyPr>
          <a:lstStyle/>
          <a:p>
            <a:r>
              <a:rPr lang="ru-RU" dirty="0"/>
              <a:t>Объем и структура неналоговых доходов</a:t>
            </a:r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9" name="Содержимое 3">
            <a:extLst>
              <a:ext uri="{FF2B5EF4-FFF2-40B4-BE49-F238E27FC236}">
                <a16:creationId xmlns="" xmlns:a16="http://schemas.microsoft.com/office/drawing/2014/main" id="{E66F0383-D5CF-4B8C-A562-65FE02996D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4043412"/>
              </p:ext>
            </p:extLst>
          </p:nvPr>
        </p:nvGraphicFramePr>
        <p:xfrm>
          <a:off x="4155068" y="1098676"/>
          <a:ext cx="3881863" cy="6041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Содержимое 3">
            <a:extLst>
              <a:ext uri="{FF2B5EF4-FFF2-40B4-BE49-F238E27FC236}">
                <a16:creationId xmlns="" xmlns:a16="http://schemas.microsoft.com/office/drawing/2014/main" id="{0A05BB77-6906-4560-82A8-4BC370FB9B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17943865"/>
              </p:ext>
            </p:extLst>
          </p:nvPr>
        </p:nvGraphicFramePr>
        <p:xfrm>
          <a:off x="7986085" y="1368888"/>
          <a:ext cx="4049485" cy="5616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Содержимое 3">
            <a:extLst>
              <a:ext uri="{FF2B5EF4-FFF2-40B4-BE49-F238E27FC236}">
                <a16:creationId xmlns="" xmlns:a16="http://schemas.microsoft.com/office/drawing/2014/main" id="{DC6ECCCC-6F63-4847-9237-E901167DBE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95684411"/>
              </p:ext>
            </p:extLst>
          </p:nvPr>
        </p:nvGraphicFramePr>
        <p:xfrm>
          <a:off x="-140212" y="1098676"/>
          <a:ext cx="461944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743B8AC-528E-4FFD-8913-B1B4BD927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399" y="1587843"/>
            <a:ext cx="1638301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</a:rPr>
              <a:t>Всего налоговых доходов</a:t>
            </a:r>
          </a:p>
          <a:p>
            <a:pPr algn="ctr"/>
            <a:r>
              <a:rPr lang="ru-RU" sz="1400" dirty="0"/>
              <a:t>16360,8 тыс. рублей </a:t>
            </a:r>
          </a:p>
          <a:p>
            <a:pPr algn="ctr"/>
            <a:r>
              <a:rPr lang="ru-RU" sz="1400" dirty="0"/>
              <a:t>3,8% в общем объеме доходов.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27FF5B9-2A6D-46EE-B748-221B6103F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0" y="1555813"/>
            <a:ext cx="15367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</a:rPr>
              <a:t>Всего налоговых доходов</a:t>
            </a:r>
          </a:p>
          <a:p>
            <a:pPr algn="ctr"/>
            <a:r>
              <a:rPr lang="ru-RU" sz="1400" dirty="0"/>
              <a:t>16319,85 тыс. рублей </a:t>
            </a:r>
          </a:p>
          <a:p>
            <a:pPr algn="ctr"/>
            <a:r>
              <a:rPr lang="ru-RU" sz="1400" dirty="0"/>
              <a:t>3,7% в общем объеме доходов.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9BF4417-C5E3-4C2E-A318-7FA886458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0700" y="1561123"/>
            <a:ext cx="15113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</a:rPr>
              <a:t>Всего налоговых доходов</a:t>
            </a:r>
          </a:p>
          <a:p>
            <a:pPr algn="ctr"/>
            <a:r>
              <a:rPr lang="ru-RU" sz="1400" dirty="0"/>
              <a:t>16834,92 тыс. рублей </a:t>
            </a:r>
          </a:p>
          <a:p>
            <a:pPr algn="ctr"/>
            <a:r>
              <a:rPr lang="ru-RU" sz="1400" dirty="0"/>
              <a:t>3,8% в общем объеме доходов.</a:t>
            </a:r>
          </a:p>
        </p:txBody>
      </p:sp>
    </p:spTree>
    <p:extLst>
      <p:ext uri="{BB962C8B-B14F-4D97-AF65-F5344CB8AC3E}">
        <p14:creationId xmlns="" xmlns:p14="http://schemas.microsoft.com/office/powerpoint/2010/main" val="2561034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508237"/>
            <a:ext cx="10325000" cy="1442463"/>
          </a:xfrm>
        </p:spPr>
        <p:txBody>
          <a:bodyPr/>
          <a:lstStyle/>
          <a:p>
            <a:r>
              <a:rPr lang="ru-RU" sz="4400" dirty="0"/>
              <a:t>Объем и структура безвозмездных поступлений</a:t>
            </a:r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5861" y="6270494"/>
            <a:ext cx="979151" cy="417126"/>
          </a:xfrm>
        </p:spPr>
        <p:txBody>
          <a:bodyPr/>
          <a:lstStyle/>
          <a:p>
            <a:fld id="{BE15108C-154A-4A5A-9C05-91A49A422BA7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Содержимое 3">
            <a:extLst>
              <a:ext uri="{FF2B5EF4-FFF2-40B4-BE49-F238E27FC236}">
                <a16:creationId xmlns="" xmlns:a16="http://schemas.microsoft.com/office/drawing/2014/main" id="{CCE521D5-12EC-4386-B031-47D655B7EC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19296162"/>
              </p:ext>
            </p:extLst>
          </p:nvPr>
        </p:nvGraphicFramePr>
        <p:xfrm>
          <a:off x="42759" y="1847436"/>
          <a:ext cx="3758192" cy="4783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Содержимое 3">
            <a:extLst>
              <a:ext uri="{FF2B5EF4-FFF2-40B4-BE49-F238E27FC236}">
                <a16:creationId xmlns="" xmlns:a16="http://schemas.microsoft.com/office/drawing/2014/main" id="{1373477A-CF32-45C9-AD9E-B26A7E5871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65335654"/>
              </p:ext>
            </p:extLst>
          </p:nvPr>
        </p:nvGraphicFramePr>
        <p:xfrm>
          <a:off x="3791019" y="1936433"/>
          <a:ext cx="3758192" cy="4783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Содержимое 3">
            <a:extLst>
              <a:ext uri="{FF2B5EF4-FFF2-40B4-BE49-F238E27FC236}">
                <a16:creationId xmlns="" xmlns:a16="http://schemas.microsoft.com/office/drawing/2014/main" id="{4160173D-49A6-4677-A0A0-CEA5FF8D74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71294338"/>
              </p:ext>
            </p:extLst>
          </p:nvPr>
        </p:nvGraphicFramePr>
        <p:xfrm>
          <a:off x="7736374" y="1813063"/>
          <a:ext cx="3988638" cy="4961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EBC10D6-F5B8-4D6C-B69D-BC1A81A0A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609" y="1892301"/>
            <a:ext cx="217029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</a:rPr>
              <a:t>Всего налоговых доходов</a:t>
            </a:r>
          </a:p>
          <a:p>
            <a:pPr algn="ctr"/>
            <a:r>
              <a:rPr lang="ru-RU" sz="1400" dirty="0"/>
              <a:t>388556,4 тыс. рублей </a:t>
            </a:r>
          </a:p>
          <a:p>
            <a:pPr algn="ctr"/>
            <a:r>
              <a:rPr lang="ru-RU" sz="1400" dirty="0"/>
              <a:t>80,5% в общем объеме доходов.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526BD4A-D65A-4D4D-9EA3-0F15BBF43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809" y="1828801"/>
            <a:ext cx="244061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</a:rPr>
              <a:t>Всего налоговых доходов</a:t>
            </a:r>
          </a:p>
          <a:p>
            <a:pPr algn="ctr"/>
            <a:r>
              <a:rPr lang="ru-RU" sz="1400" dirty="0"/>
              <a:t>340642,02 тыс. рублей </a:t>
            </a:r>
          </a:p>
          <a:p>
            <a:pPr algn="ctr"/>
            <a:r>
              <a:rPr lang="ru-RU" sz="1400" dirty="0"/>
              <a:t>77,8% в общем объеме доходов.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7340BAE-7F05-46BC-A853-44D415594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9376" y="1701801"/>
            <a:ext cx="244061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</a:rPr>
              <a:t>Всего налоговых доходов</a:t>
            </a:r>
          </a:p>
          <a:p>
            <a:pPr algn="ctr"/>
            <a:r>
              <a:rPr lang="ru-RU" sz="1400" dirty="0"/>
              <a:t>341578,06 тыс. рублей </a:t>
            </a:r>
          </a:p>
          <a:p>
            <a:pPr algn="ctr"/>
            <a:r>
              <a:rPr lang="ru-RU" sz="1400" dirty="0"/>
              <a:t>77,1% в общем объеме доходов.</a:t>
            </a:r>
          </a:p>
        </p:txBody>
      </p:sp>
    </p:spTree>
    <p:extLst>
      <p:ext uri="{BB962C8B-B14F-4D97-AF65-F5344CB8AC3E}">
        <p14:creationId xmlns="" xmlns:p14="http://schemas.microsoft.com/office/powerpoint/2010/main" val="596797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609601"/>
            <a:ext cx="10325000" cy="838200"/>
          </a:xfrm>
        </p:spPr>
        <p:txBody>
          <a:bodyPr/>
          <a:lstStyle/>
          <a:p>
            <a:r>
              <a:rPr lang="ru-RU" sz="4400" dirty="0"/>
              <a:t>РАСХОДЫ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D4348D4-4AF0-4B44-AC12-3D3B6C9CE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49" y="1694829"/>
            <a:ext cx="11326749" cy="1144711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ts val="600"/>
              </a:spcAft>
              <a:buFontTx/>
              <a:buAutoNum type="arabicParenR"/>
              <a:defRPr/>
            </a:pP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/>
                <a:cs typeface="Times New Roman"/>
              </a:rPr>
              <a:t>заработная плата работников муниципальных учреждений, органов местного самоуправления (неуказные категории) </a:t>
            </a:r>
            <a:r>
              <a:rPr lang="ru-RU" dirty="0"/>
              <a:t>предусмотрена в условиях 2022 года с учетом индексации с 01.09.2022 на 4%. </a:t>
            </a: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/>
                <a:cs typeface="Times New Roman"/>
              </a:rPr>
              <a:t>Расчет произведен, исходя из выплаты заработной платы с начислениями за 12 месяцев;</a:t>
            </a:r>
            <a:endParaRPr lang="ru-RU" dirty="0">
              <a:ea typeface="+mj-ea"/>
              <a:cs typeface="+mj-cs"/>
            </a:endParaRPr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6626" name="Picture 2">
            <a:extLst>
              <a:ext uri="{FF2B5EF4-FFF2-40B4-BE49-F238E27FC236}">
                <a16:creationId xmlns="" xmlns:a16="http://schemas.microsoft.com/office/drawing/2014/main" id="{08DAAFD0-8081-474E-8959-E3910AEC8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908" b="96081" l="4333" r="98222">
                        <a14:foregroundMark x1="13556" y1="41719" x2="13556" y2="41719"/>
                        <a14:foregroundMark x1="16111" y1="40834" x2="16111" y2="40834"/>
                        <a14:foregroundMark x1="16556" y1="46397" x2="16556" y2="46397"/>
                        <a14:foregroundMark x1="69333" y1="11631" x2="69333" y2="11631"/>
                        <a14:foregroundMark x1="16556" y1="43236" x2="16556" y2="43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191" y="3180181"/>
            <a:ext cx="3763609" cy="33079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2D56B98-4E54-45E2-A519-6D9C007EB70E}"/>
              </a:ext>
            </a:extLst>
          </p:cNvPr>
          <p:cNvSpPr txBox="1"/>
          <p:nvPr/>
        </p:nvSpPr>
        <p:spPr>
          <a:xfrm>
            <a:off x="454049" y="2806700"/>
            <a:ext cx="784134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50000"/>
                  <a:lumOff val="50000"/>
                </a:schemeClr>
              </a:buClr>
              <a:buSzPct val="75000"/>
              <a:buFont typeface="+mj-lt"/>
              <a:buAutoNum type="arabicParenR" startAt="2"/>
              <a:defRPr/>
            </a:pPr>
            <a:r>
              <a:rPr lang="ru-RU" sz="2000" dirty="0">
                <a:solidFill>
                  <a:schemeClr val="tx2"/>
                </a:solidFill>
                <a:cs typeface="Times New Roman"/>
              </a:rPr>
              <a:t>учтен минимальный размер оплаты труда в сумме 15279 рублей;</a:t>
            </a:r>
          </a:p>
          <a:p>
            <a:pPr marL="342900" indent="-34290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50000"/>
                  <a:lumOff val="50000"/>
                </a:schemeClr>
              </a:buClr>
              <a:buSzPct val="75000"/>
              <a:buFontTx/>
              <a:buAutoNum type="arabicParenR" startAt="2"/>
              <a:defRPr/>
            </a:pPr>
            <a:r>
              <a:rPr lang="ru-RU" sz="2000" dirty="0">
                <a:solidFill>
                  <a:schemeClr val="tx2"/>
                </a:solidFill>
                <a:cs typeface="Times New Roman"/>
              </a:rPr>
              <a:t>расходы на оплату коммунальных услуг предусмотрены с учетом роста тарифов на планируемый период по данным региональной службы по тарифам Кировской области на 12 месяцев.</a:t>
            </a:r>
          </a:p>
          <a:p>
            <a:pPr marL="342900" indent="-34290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50000"/>
                  <a:lumOff val="50000"/>
                </a:schemeClr>
              </a:buClr>
              <a:buSzPct val="75000"/>
              <a:buFontTx/>
              <a:buAutoNum type="arabicParenR" startAt="2"/>
              <a:defRPr/>
            </a:pPr>
            <a:r>
              <a:rPr lang="ru-RU" sz="2000" dirty="0">
                <a:solidFill>
                  <a:schemeClr val="tx2"/>
                </a:solidFill>
                <a:cs typeface="Times New Roman"/>
              </a:rPr>
              <a:t>все остальные расходы, связанные в том числе с материальными затратами муниципальных учреждений и органов местного самоуправления, предусмотрены на уровне плановых назначений на 01.01.2021, с индексацией отдельных направлений расходов.</a:t>
            </a:r>
          </a:p>
        </p:txBody>
      </p:sp>
    </p:spTree>
    <p:extLst>
      <p:ext uri="{BB962C8B-B14F-4D97-AF65-F5344CB8AC3E}">
        <p14:creationId xmlns="" xmlns:p14="http://schemas.microsoft.com/office/powerpoint/2010/main" val="2220430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Содержимое 3">
            <a:extLst>
              <a:ext uri="{FF2B5EF4-FFF2-40B4-BE49-F238E27FC236}">
                <a16:creationId xmlns="" xmlns:a16="http://schemas.microsoft.com/office/drawing/2014/main" id="{C1CC4809-C45C-47D0-B404-73ADDE203F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83573191"/>
              </p:ext>
            </p:extLst>
          </p:nvPr>
        </p:nvGraphicFramePr>
        <p:xfrm>
          <a:off x="1190618" y="1149293"/>
          <a:ext cx="10972800" cy="1922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700" y="572385"/>
            <a:ext cx="10972800" cy="857232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Расходы на реализацию муниципальных программ </a:t>
            </a:r>
            <a:r>
              <a:rPr lang="ru-RU" sz="2800" dirty="0" err="1"/>
              <a:t>Котельничского</a:t>
            </a:r>
            <a:r>
              <a:rPr lang="ru-RU" sz="2800" dirty="0"/>
              <a:t> района</a:t>
            </a:r>
            <a:br>
              <a:rPr lang="ru-RU" sz="2800" dirty="0"/>
            </a:br>
            <a:r>
              <a:rPr lang="ru-RU" sz="2800" dirty="0"/>
              <a:t>в 2021году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05235" y="1747603"/>
            <a:ext cx="1333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57</a:t>
            </a:r>
            <a:r>
              <a:rPr lang="ru-RU" sz="2400" dirty="0">
                <a:solidFill>
                  <a:prstClr val="black"/>
                </a:solidFill>
              </a:rPr>
              <a:t>%</a:t>
            </a:r>
          </a:p>
          <a:p>
            <a:pPr algn="ctr"/>
            <a:r>
              <a:rPr lang="en-US" sz="1100" dirty="0">
                <a:solidFill>
                  <a:prstClr val="black"/>
                </a:solidFill>
              </a:rPr>
              <a:t>230370.25</a:t>
            </a:r>
            <a:endParaRPr lang="ru-RU" sz="1100" dirty="0">
              <a:solidFill>
                <a:prstClr val="black"/>
              </a:solidFill>
            </a:endParaRPr>
          </a:p>
          <a:p>
            <a:pPr algn="ctr"/>
            <a:r>
              <a:rPr lang="ru-RU" sz="1100" dirty="0">
                <a:solidFill>
                  <a:prstClr val="black"/>
                </a:solidFill>
              </a:rPr>
              <a:t>тыс. рублей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6535" y="1595823"/>
            <a:ext cx="1511339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405951</a:t>
            </a:r>
            <a:r>
              <a:rPr lang="ru-RU" b="1" dirty="0">
                <a:solidFill>
                  <a:prstClr val="white"/>
                </a:solidFill>
              </a:rPr>
              <a:t>,</a:t>
            </a:r>
            <a:r>
              <a:rPr lang="en-US" b="1" dirty="0">
                <a:solidFill>
                  <a:prstClr val="white"/>
                </a:solidFill>
              </a:rPr>
              <a:t>84</a:t>
            </a:r>
          </a:p>
          <a:p>
            <a:pPr algn="ctr"/>
            <a:r>
              <a:rPr lang="ru-RU" b="1" dirty="0">
                <a:solidFill>
                  <a:prstClr val="white"/>
                </a:solidFill>
              </a:rPr>
              <a:t>тыс. рублей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3700" y="2265460"/>
            <a:ext cx="2114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Расходы на муниципальные программы в 2021 </a:t>
            </a:r>
            <a:r>
              <a:rPr lang="en-US" sz="1200" dirty="0">
                <a:solidFill>
                  <a:prstClr val="black"/>
                </a:solidFill>
              </a:rPr>
              <a:t>г</a:t>
            </a:r>
            <a:r>
              <a:rPr lang="ru-RU" sz="1200" dirty="0">
                <a:solidFill>
                  <a:prstClr val="black"/>
                </a:solidFill>
              </a:rPr>
              <a:t>. (отчет)</a:t>
            </a:r>
          </a:p>
        </p:txBody>
      </p:sp>
      <p:pic>
        <p:nvPicPr>
          <p:cNvPr id="12" name="Рисунок 11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3" name="Содержимое 3">
            <a:extLst>
              <a:ext uri="{FF2B5EF4-FFF2-40B4-BE49-F238E27FC236}">
                <a16:creationId xmlns="" xmlns:a16="http://schemas.microsoft.com/office/drawing/2014/main" id="{A9F164FE-C7AC-4843-83E5-7C8DC4167A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96778996"/>
              </p:ext>
            </p:extLst>
          </p:nvPr>
        </p:nvGraphicFramePr>
        <p:xfrm>
          <a:off x="0" y="2965771"/>
          <a:ext cx="3390900" cy="3679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Содержимое 3">
            <a:extLst>
              <a:ext uri="{FF2B5EF4-FFF2-40B4-BE49-F238E27FC236}">
                <a16:creationId xmlns="" xmlns:a16="http://schemas.microsoft.com/office/drawing/2014/main" id="{8F96329C-7931-4812-9F52-0810F8DB84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73170644"/>
              </p:ext>
            </p:extLst>
          </p:nvPr>
        </p:nvGraphicFramePr>
        <p:xfrm>
          <a:off x="2605478" y="4608279"/>
          <a:ext cx="9410726" cy="2313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Содержимое 3">
            <a:extLst>
              <a:ext uri="{FF2B5EF4-FFF2-40B4-BE49-F238E27FC236}">
                <a16:creationId xmlns="" xmlns:a16="http://schemas.microsoft.com/office/drawing/2014/main" id="{AE98FF2B-3B81-45BE-9252-D4ACB8453D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13446274"/>
              </p:ext>
            </p:extLst>
          </p:nvPr>
        </p:nvGraphicFramePr>
        <p:xfrm>
          <a:off x="2874509" y="2957314"/>
          <a:ext cx="9317491" cy="2039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466133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10" y="506739"/>
            <a:ext cx="10972800" cy="857232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Расходы на реализацию муниципальных программ </a:t>
            </a:r>
            <a:r>
              <a:rPr lang="ru-RU" sz="2800" dirty="0" err="1"/>
              <a:t>Котельничского</a:t>
            </a:r>
            <a:r>
              <a:rPr lang="ru-RU" sz="2800" dirty="0"/>
              <a:t> района</a:t>
            </a:r>
            <a:br>
              <a:rPr lang="ru-RU" sz="2800" dirty="0"/>
            </a:br>
            <a:r>
              <a:rPr lang="ru-RU" sz="2800" dirty="0"/>
              <a:t>в 2022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54722483"/>
              </p:ext>
            </p:extLst>
          </p:nvPr>
        </p:nvGraphicFramePr>
        <p:xfrm>
          <a:off x="1219200" y="1178386"/>
          <a:ext cx="10972800" cy="1922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321034"/>
              </p:ext>
            </p:extLst>
          </p:nvPr>
        </p:nvGraphicFramePr>
        <p:xfrm>
          <a:off x="2874509" y="2957314"/>
          <a:ext cx="9317491" cy="2039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63076637"/>
              </p:ext>
            </p:extLst>
          </p:nvPr>
        </p:nvGraphicFramePr>
        <p:xfrm>
          <a:off x="2605478" y="4608279"/>
          <a:ext cx="9410726" cy="2313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27723878"/>
              </p:ext>
            </p:extLst>
          </p:nvPr>
        </p:nvGraphicFramePr>
        <p:xfrm>
          <a:off x="-69887" y="2956482"/>
          <a:ext cx="3390900" cy="3679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30635" y="1776254"/>
            <a:ext cx="13335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49%</a:t>
            </a:r>
          </a:p>
          <a:p>
            <a:pPr algn="ctr"/>
            <a:r>
              <a:rPr lang="ru-RU" sz="1100" dirty="0">
                <a:solidFill>
                  <a:prstClr val="black"/>
                </a:solidFill>
              </a:rPr>
              <a:t>254861,04</a:t>
            </a:r>
          </a:p>
          <a:p>
            <a:pPr algn="ctr"/>
            <a:r>
              <a:rPr lang="ru-RU" sz="1100" dirty="0">
                <a:solidFill>
                  <a:prstClr val="black"/>
                </a:solidFill>
              </a:rPr>
              <a:t>тыс. рублей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61" y="1530033"/>
            <a:ext cx="1485939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</a:rPr>
              <a:t>517646,27</a:t>
            </a:r>
          </a:p>
          <a:p>
            <a:pPr algn="ctr"/>
            <a:r>
              <a:rPr lang="ru-RU" b="1" dirty="0">
                <a:solidFill>
                  <a:prstClr val="white"/>
                </a:solidFill>
              </a:rPr>
              <a:t>тыс. рублей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2984" y="2209637"/>
            <a:ext cx="2203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</a:rPr>
              <a:t>Расходы на муниципальные программы в 2022 г. (</a:t>
            </a:r>
            <a:r>
              <a:rPr lang="en-US" sz="1200" dirty="0" err="1">
                <a:solidFill>
                  <a:prstClr val="black"/>
                </a:solidFill>
              </a:rPr>
              <a:t>прогноз</a:t>
            </a:r>
            <a:r>
              <a:rPr lang="ru-RU" sz="1200" dirty="0">
                <a:solidFill>
                  <a:prstClr val="black"/>
                </a:solidFill>
              </a:rPr>
              <a:t>) </a:t>
            </a:r>
          </a:p>
        </p:txBody>
      </p:sp>
      <p:pic>
        <p:nvPicPr>
          <p:cNvPr id="12" name="Рисунок 11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9511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349" y="538678"/>
            <a:ext cx="10451730" cy="855023"/>
          </a:xfrm>
        </p:spPr>
        <p:txBody>
          <a:bodyPr>
            <a:normAutofit fontScale="90000"/>
          </a:bodyPr>
          <a:lstStyle/>
          <a:p>
            <a:r>
              <a:rPr lang="ru-RU" sz="2500" dirty="0"/>
              <a:t>Расходы на реализацию муниципальных программ Котельничского </a:t>
            </a:r>
            <a:r>
              <a:rPr lang="ru-RU" sz="2500" dirty="0" smtClean="0"/>
              <a:t>района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ru-RU" sz="2500" dirty="0" smtClean="0"/>
              <a:t> </a:t>
            </a:r>
            <a:r>
              <a:rPr lang="ru-RU" sz="2500" dirty="0"/>
              <a:t>в 2023 </a:t>
            </a:r>
            <a:r>
              <a:rPr lang="en-US" sz="2500" dirty="0"/>
              <a:t>г</a:t>
            </a:r>
            <a:r>
              <a:rPr lang="ru-RU" sz="2500" dirty="0"/>
              <a:t>оду</a:t>
            </a:r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6" name="Содержимое 3">
            <a:extLst>
              <a:ext uri="{FF2B5EF4-FFF2-40B4-BE49-F238E27FC236}">
                <a16:creationId xmlns="" xmlns:a16="http://schemas.microsoft.com/office/drawing/2014/main" id="{4DCFCF66-CC87-4EF0-89C6-5DF1FD4DE6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27514622"/>
              </p:ext>
            </p:extLst>
          </p:nvPr>
        </p:nvGraphicFramePr>
        <p:xfrm>
          <a:off x="4981935" y="1419101"/>
          <a:ext cx="7000865" cy="3037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3">
            <a:extLst>
              <a:ext uri="{FF2B5EF4-FFF2-40B4-BE49-F238E27FC236}">
                <a16:creationId xmlns="" xmlns:a16="http://schemas.microsoft.com/office/drawing/2014/main" id="{3FA86E94-78C5-4964-8C70-4A3A26E318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56262658"/>
              </p:ext>
            </p:extLst>
          </p:nvPr>
        </p:nvGraphicFramePr>
        <p:xfrm>
          <a:off x="5207000" y="4357658"/>
          <a:ext cx="6775800" cy="2422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3">
            <a:extLst>
              <a:ext uri="{FF2B5EF4-FFF2-40B4-BE49-F238E27FC236}">
                <a16:creationId xmlns="" xmlns:a16="http://schemas.microsoft.com/office/drawing/2014/main" id="{71A05B20-B03F-473E-8282-620D88E1B8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67828496"/>
              </p:ext>
            </p:extLst>
          </p:nvPr>
        </p:nvGraphicFramePr>
        <p:xfrm>
          <a:off x="160451" y="1419101"/>
          <a:ext cx="5046549" cy="5518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E845ED1-EDB4-42EE-9E29-04F5BB5AD943}"/>
              </a:ext>
            </a:extLst>
          </p:cNvPr>
          <p:cNvSpPr txBox="1"/>
          <p:nvPr/>
        </p:nvSpPr>
        <p:spPr>
          <a:xfrm>
            <a:off x="5752114" y="2559903"/>
            <a:ext cx="1010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53</a:t>
            </a:r>
            <a:r>
              <a:rPr lang="ru-RU" sz="2400" dirty="0">
                <a:solidFill>
                  <a:prstClr val="black"/>
                </a:solidFill>
              </a:rPr>
              <a:t>%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</a:rPr>
              <a:t>254363 </a:t>
            </a:r>
            <a:r>
              <a:rPr lang="ru-RU" sz="1200" dirty="0">
                <a:solidFill>
                  <a:prstClr val="black"/>
                </a:solidFill>
              </a:rPr>
              <a:t>тыс. рублей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00FCA35-9EB2-4618-9D6F-C195E26055DA}"/>
              </a:ext>
            </a:extLst>
          </p:cNvPr>
          <p:cNvSpPr txBox="1"/>
          <p:nvPr/>
        </p:nvSpPr>
        <p:spPr>
          <a:xfrm>
            <a:off x="571461" y="1530033"/>
            <a:ext cx="1485939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</a:rPr>
              <a:t>479846,4</a:t>
            </a:r>
          </a:p>
          <a:p>
            <a:pPr algn="ctr"/>
            <a:r>
              <a:rPr lang="ru-RU" b="1" dirty="0">
                <a:solidFill>
                  <a:prstClr val="white"/>
                </a:solidFill>
              </a:rPr>
              <a:t>тыс. рублей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33E1511-8CA6-4F75-B022-3B85F157BCFA}"/>
              </a:ext>
            </a:extLst>
          </p:cNvPr>
          <p:cNvSpPr txBox="1"/>
          <p:nvPr/>
        </p:nvSpPr>
        <p:spPr>
          <a:xfrm>
            <a:off x="2057400" y="1622365"/>
            <a:ext cx="2203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</a:rPr>
              <a:t>Расходы на муниципальные программы в 2023 г. (</a:t>
            </a:r>
            <a:r>
              <a:rPr lang="en-US" sz="1200" dirty="0" err="1">
                <a:solidFill>
                  <a:prstClr val="black"/>
                </a:solidFill>
              </a:rPr>
              <a:t>прогноз</a:t>
            </a:r>
            <a:r>
              <a:rPr lang="ru-RU" sz="1200" dirty="0">
                <a:solidFill>
                  <a:prstClr val="black"/>
                </a:solidFill>
              </a:rPr>
              <a:t>) </a:t>
            </a:r>
          </a:p>
        </p:txBody>
      </p:sp>
    </p:spTree>
    <p:extLst>
      <p:ext uri="{BB962C8B-B14F-4D97-AF65-F5344CB8AC3E}">
        <p14:creationId xmlns="" xmlns:p14="http://schemas.microsoft.com/office/powerpoint/2010/main" val="2045325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645" y="572414"/>
            <a:ext cx="10972800" cy="857232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Расходы на реализацию муниципальных программ </a:t>
            </a:r>
            <a:r>
              <a:rPr lang="ru-RU" sz="2800" dirty="0" err="1"/>
              <a:t>Котельничского</a:t>
            </a:r>
            <a:r>
              <a:rPr lang="ru-RU" sz="2800" dirty="0"/>
              <a:t> района</a:t>
            </a:r>
            <a:br>
              <a:rPr lang="ru-RU" sz="2800" dirty="0"/>
            </a:br>
            <a:r>
              <a:rPr lang="ru-RU" sz="2800" dirty="0"/>
              <a:t>в 2024 году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52891" y="2570619"/>
            <a:ext cx="1333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56%</a:t>
            </a:r>
          </a:p>
          <a:p>
            <a:pPr algn="ctr"/>
            <a:r>
              <a:rPr lang="en-US" sz="1100" dirty="0">
                <a:solidFill>
                  <a:prstClr val="black"/>
                </a:solidFill>
              </a:rPr>
              <a:t>244558</a:t>
            </a:r>
            <a:r>
              <a:rPr lang="ru-RU" sz="1100" dirty="0">
                <a:solidFill>
                  <a:prstClr val="black"/>
                </a:solidFill>
              </a:rPr>
              <a:t>,62</a:t>
            </a:r>
          </a:p>
          <a:p>
            <a:pPr algn="ctr"/>
            <a:r>
              <a:rPr lang="ru-RU" sz="1100" dirty="0">
                <a:solidFill>
                  <a:prstClr val="black"/>
                </a:solidFill>
              </a:rPr>
              <a:t>тыс. рублей</a:t>
            </a:r>
          </a:p>
        </p:txBody>
      </p:sp>
      <p:pic>
        <p:nvPicPr>
          <p:cNvPr id="12" name="Рисунок 11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A0A3077-A902-411B-B529-386AB5FABDA3}"/>
              </a:ext>
            </a:extLst>
          </p:cNvPr>
          <p:cNvSpPr txBox="1"/>
          <p:nvPr/>
        </p:nvSpPr>
        <p:spPr>
          <a:xfrm>
            <a:off x="571461" y="1530033"/>
            <a:ext cx="1485939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</a:rPr>
              <a:t>435118,41</a:t>
            </a:r>
          </a:p>
          <a:p>
            <a:pPr algn="ctr"/>
            <a:r>
              <a:rPr lang="ru-RU" b="1" dirty="0">
                <a:solidFill>
                  <a:prstClr val="white"/>
                </a:solidFill>
              </a:rPr>
              <a:t>тыс. рублей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A0A0ED7-C1CE-478C-84CA-9925BC5A75C4}"/>
              </a:ext>
            </a:extLst>
          </p:cNvPr>
          <p:cNvSpPr txBox="1"/>
          <p:nvPr/>
        </p:nvSpPr>
        <p:spPr>
          <a:xfrm>
            <a:off x="2057400" y="1622365"/>
            <a:ext cx="2203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</a:rPr>
              <a:t>Расходы на муниципальные программы в 2024 г. (</a:t>
            </a:r>
            <a:r>
              <a:rPr lang="en-US" sz="1200" dirty="0" err="1">
                <a:solidFill>
                  <a:prstClr val="black"/>
                </a:solidFill>
              </a:rPr>
              <a:t>прогноз</a:t>
            </a:r>
            <a:r>
              <a:rPr lang="ru-RU" sz="1200" dirty="0">
                <a:solidFill>
                  <a:prstClr val="black"/>
                </a:solidFill>
              </a:rPr>
              <a:t>) </a:t>
            </a:r>
          </a:p>
        </p:txBody>
      </p:sp>
      <p:graphicFrame>
        <p:nvGraphicFramePr>
          <p:cNvPr id="15" name="Содержимое 3">
            <a:extLst>
              <a:ext uri="{FF2B5EF4-FFF2-40B4-BE49-F238E27FC236}">
                <a16:creationId xmlns="" xmlns:a16="http://schemas.microsoft.com/office/drawing/2014/main" id="{F615F726-30DE-40BF-B161-DDE8A4C704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35563539"/>
              </p:ext>
            </p:extLst>
          </p:nvPr>
        </p:nvGraphicFramePr>
        <p:xfrm>
          <a:off x="160451" y="1419101"/>
          <a:ext cx="5046549" cy="5518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Содержимое 3">
            <a:extLst>
              <a:ext uri="{FF2B5EF4-FFF2-40B4-BE49-F238E27FC236}">
                <a16:creationId xmlns="" xmlns:a16="http://schemas.microsoft.com/office/drawing/2014/main" id="{173F157B-4FE0-4D25-970A-B9D15F9696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32438890"/>
              </p:ext>
            </p:extLst>
          </p:nvPr>
        </p:nvGraphicFramePr>
        <p:xfrm>
          <a:off x="5207000" y="4357658"/>
          <a:ext cx="6775800" cy="2422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Содержимое 3">
            <a:extLst>
              <a:ext uri="{FF2B5EF4-FFF2-40B4-BE49-F238E27FC236}">
                <a16:creationId xmlns="" xmlns:a16="http://schemas.microsoft.com/office/drawing/2014/main" id="{AEFDF456-BE64-4A51-B482-6E8F429200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18669913"/>
              </p:ext>
            </p:extLst>
          </p:nvPr>
        </p:nvGraphicFramePr>
        <p:xfrm>
          <a:off x="4981935" y="1419101"/>
          <a:ext cx="7000865" cy="3037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552462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Составление проекта районного бюджета основывается на: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D4348D4-4AF0-4B44-AC12-3D3B6C9CE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algn="just">
              <a:buAutoNum type="arabicParenR"/>
            </a:pPr>
            <a:r>
              <a:rPr lang="ru-RU" sz="2800" dirty="0">
                <a:solidFill>
                  <a:schemeClr val="tx1"/>
                </a:solidFill>
              </a:rPr>
              <a:t>Проекте основных направлений бюджетной и налоговой политики </a:t>
            </a:r>
            <a:r>
              <a:rPr lang="ru-RU" sz="2800" dirty="0" err="1">
                <a:solidFill>
                  <a:schemeClr val="tx1"/>
                </a:solidFill>
              </a:rPr>
              <a:t>Котельничского</a:t>
            </a:r>
            <a:r>
              <a:rPr lang="ru-RU" sz="2800" dirty="0">
                <a:solidFill>
                  <a:schemeClr val="tx1"/>
                </a:solidFill>
              </a:rPr>
              <a:t> района на 2023 год и на плановый период 2024 и 2025 годов;</a:t>
            </a:r>
          </a:p>
          <a:p>
            <a:pPr marL="514350" indent="-514350" algn="just">
              <a:buAutoNum type="arabicParenR"/>
            </a:pPr>
            <a:r>
              <a:rPr lang="ru-RU" sz="2800" dirty="0">
                <a:solidFill>
                  <a:schemeClr val="tx1"/>
                </a:solidFill>
              </a:rPr>
              <a:t>Прогнозе социально-экономического развития </a:t>
            </a:r>
            <a:r>
              <a:rPr lang="ru-RU" sz="2800" dirty="0" err="1">
                <a:solidFill>
                  <a:schemeClr val="tx1"/>
                </a:solidFill>
              </a:rPr>
              <a:t>Котельничского</a:t>
            </a:r>
            <a:r>
              <a:rPr lang="ru-RU" sz="2800" dirty="0">
                <a:solidFill>
                  <a:schemeClr val="tx1"/>
                </a:solidFill>
              </a:rPr>
              <a:t> района;</a:t>
            </a:r>
          </a:p>
          <a:p>
            <a:pPr marL="514350" indent="-514350" algn="just">
              <a:buAutoNum type="arabicParenR"/>
            </a:pPr>
            <a:r>
              <a:rPr lang="ru-RU" sz="2800" dirty="0">
                <a:solidFill>
                  <a:schemeClr val="tx1"/>
                </a:solidFill>
              </a:rPr>
              <a:t>Муниципальных программах (проектах муниципальных программ, проектах изменений муниципальных программ) </a:t>
            </a:r>
            <a:r>
              <a:rPr lang="ru-RU" sz="2800" dirty="0" err="1">
                <a:solidFill>
                  <a:schemeClr val="tx1"/>
                </a:solidFill>
              </a:rPr>
              <a:t>Котельничского</a:t>
            </a:r>
            <a:r>
              <a:rPr lang="ru-RU" sz="2800" dirty="0">
                <a:solidFill>
                  <a:schemeClr val="tx1"/>
                </a:solidFill>
              </a:rPr>
              <a:t> района</a:t>
            </a:r>
          </a:p>
          <a:p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5583513-5F41-49B7-BEB3-ED408D73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9060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341" y="561869"/>
            <a:ext cx="10972800" cy="857232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Расходы на реализацию муниципальных программ </a:t>
            </a:r>
            <a:r>
              <a:rPr lang="ru-RU" sz="2800" dirty="0" err="1"/>
              <a:t>Котельничского</a:t>
            </a:r>
            <a:r>
              <a:rPr lang="ru-RU" sz="2800" dirty="0"/>
              <a:t> района</a:t>
            </a:r>
            <a:br>
              <a:rPr lang="ru-RU" sz="2800" dirty="0"/>
            </a:br>
            <a:r>
              <a:rPr lang="ru-RU" sz="2800" dirty="0"/>
              <a:t>в 2025 году</a:t>
            </a:r>
          </a:p>
        </p:txBody>
      </p:sp>
      <p:pic>
        <p:nvPicPr>
          <p:cNvPr id="12" name="Рисунок 11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FF2A757-52BC-4F0B-A8B0-0B6767750F0E}"/>
              </a:ext>
            </a:extLst>
          </p:cNvPr>
          <p:cNvSpPr txBox="1"/>
          <p:nvPr/>
        </p:nvSpPr>
        <p:spPr>
          <a:xfrm>
            <a:off x="571461" y="1530033"/>
            <a:ext cx="1485939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</a:rPr>
              <a:t>440359,23</a:t>
            </a:r>
          </a:p>
          <a:p>
            <a:pPr algn="ctr"/>
            <a:r>
              <a:rPr lang="ru-RU" b="1" dirty="0">
                <a:solidFill>
                  <a:prstClr val="white"/>
                </a:solidFill>
              </a:rPr>
              <a:t>тыс. рублей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FF5EA89-CDBD-4D8D-8D9E-3B1FF97283C0}"/>
              </a:ext>
            </a:extLst>
          </p:cNvPr>
          <p:cNvSpPr txBox="1"/>
          <p:nvPr/>
        </p:nvSpPr>
        <p:spPr>
          <a:xfrm>
            <a:off x="2057400" y="1622365"/>
            <a:ext cx="2203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</a:rPr>
              <a:t>Расходы на муниципальные программы в 2025 г. (</a:t>
            </a:r>
            <a:r>
              <a:rPr lang="en-US" sz="1200" dirty="0" err="1">
                <a:solidFill>
                  <a:prstClr val="black"/>
                </a:solidFill>
              </a:rPr>
              <a:t>прогноз</a:t>
            </a:r>
            <a:r>
              <a:rPr lang="ru-RU" sz="1200" dirty="0">
                <a:solidFill>
                  <a:prstClr val="black"/>
                </a:solidFill>
              </a:rPr>
              <a:t>) </a:t>
            </a:r>
          </a:p>
        </p:txBody>
      </p:sp>
      <p:graphicFrame>
        <p:nvGraphicFramePr>
          <p:cNvPr id="17" name="Содержимое 3">
            <a:extLst>
              <a:ext uri="{FF2B5EF4-FFF2-40B4-BE49-F238E27FC236}">
                <a16:creationId xmlns="" xmlns:a16="http://schemas.microsoft.com/office/drawing/2014/main" id="{8F4126B3-9434-459B-AD22-E5B965D0E7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11114953"/>
              </p:ext>
            </p:extLst>
          </p:nvPr>
        </p:nvGraphicFramePr>
        <p:xfrm>
          <a:off x="160451" y="1419101"/>
          <a:ext cx="5046549" cy="5518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Содержимое 3">
            <a:extLst>
              <a:ext uri="{FF2B5EF4-FFF2-40B4-BE49-F238E27FC236}">
                <a16:creationId xmlns="" xmlns:a16="http://schemas.microsoft.com/office/drawing/2014/main" id="{CDCD1A16-88A9-4168-8F8F-C9A7FAE882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51209529"/>
              </p:ext>
            </p:extLst>
          </p:nvPr>
        </p:nvGraphicFramePr>
        <p:xfrm>
          <a:off x="5207000" y="4357658"/>
          <a:ext cx="6775800" cy="2422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Содержимое 3">
            <a:extLst>
              <a:ext uri="{FF2B5EF4-FFF2-40B4-BE49-F238E27FC236}">
                <a16:creationId xmlns="" xmlns:a16="http://schemas.microsoft.com/office/drawing/2014/main" id="{63E21DCD-531F-4619-A57B-C1ED9F1E2C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60266370"/>
              </p:ext>
            </p:extLst>
          </p:nvPr>
        </p:nvGraphicFramePr>
        <p:xfrm>
          <a:off x="4981935" y="1419101"/>
          <a:ext cx="7000865" cy="3037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544044" y="2522499"/>
            <a:ext cx="1333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56%</a:t>
            </a:r>
          </a:p>
          <a:p>
            <a:pPr algn="ctr"/>
            <a:r>
              <a:rPr lang="en-US" sz="1100" dirty="0">
                <a:solidFill>
                  <a:prstClr val="black"/>
                </a:solidFill>
              </a:rPr>
              <a:t>245718</a:t>
            </a:r>
            <a:r>
              <a:rPr lang="ru-RU" sz="1100" dirty="0">
                <a:solidFill>
                  <a:prstClr val="black"/>
                </a:solidFill>
              </a:rPr>
              <a:t>,85</a:t>
            </a:r>
          </a:p>
          <a:p>
            <a:pPr algn="ctr"/>
            <a:r>
              <a:rPr lang="ru-RU" sz="1100" dirty="0">
                <a:solidFill>
                  <a:prstClr val="black"/>
                </a:solidFill>
              </a:rPr>
              <a:t>тыс. рублей</a:t>
            </a:r>
          </a:p>
        </p:txBody>
      </p:sp>
    </p:spTree>
    <p:extLst>
      <p:ext uri="{BB962C8B-B14F-4D97-AF65-F5344CB8AC3E}">
        <p14:creationId xmlns="" xmlns:p14="http://schemas.microsoft.com/office/powerpoint/2010/main" val="3108368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649" y="461042"/>
            <a:ext cx="10325000" cy="1442463"/>
          </a:xfrm>
        </p:spPr>
        <p:txBody>
          <a:bodyPr/>
          <a:lstStyle/>
          <a:p>
            <a:r>
              <a:rPr lang="ru-RU" sz="4400" dirty="0"/>
              <a:t>Расходы районного бюджета, тыс. рублей</a:t>
            </a:r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6" name="Содержимое 3">
            <a:extLst>
              <a:ext uri="{FF2B5EF4-FFF2-40B4-BE49-F238E27FC236}">
                <a16:creationId xmlns="" xmlns:a16="http://schemas.microsoft.com/office/drawing/2014/main" id="{9DC73929-76DC-4290-9BCC-3A12961390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1323682"/>
              </p:ext>
            </p:extLst>
          </p:nvPr>
        </p:nvGraphicFramePr>
        <p:xfrm>
          <a:off x="209200" y="1656762"/>
          <a:ext cx="9358346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4588" name="Picture 12">
            <a:extLst>
              <a:ext uri="{FF2B5EF4-FFF2-40B4-BE49-F238E27FC236}">
                <a16:creationId xmlns="" xmlns:a16="http://schemas.microsoft.com/office/drawing/2014/main" id="{88FFBE1F-9D9A-48BE-9C05-05B1359F3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188" b="100000" l="1634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546" y="3429000"/>
            <a:ext cx="2201451" cy="23021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96427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/>
              <a:t>Расходы районного бюджета по разделам бюджетной классификации расходов бюджетов, тыс. рублей</a:t>
            </a:r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6" name="Содержимое 5">
            <a:extLst>
              <a:ext uri="{FF2B5EF4-FFF2-40B4-BE49-F238E27FC236}">
                <a16:creationId xmlns="" xmlns:a16="http://schemas.microsoft.com/office/drawing/2014/main" id="{9CEBD406-5603-4A5A-98C1-27569C99F4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43589510"/>
              </p:ext>
            </p:extLst>
          </p:nvPr>
        </p:nvGraphicFramePr>
        <p:xfrm>
          <a:off x="0" y="1886858"/>
          <a:ext cx="12016204" cy="4888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807505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Расходы на общегосударственные вопросы</a:t>
            </a:r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6" name="Содержимое 3">
            <a:extLst>
              <a:ext uri="{FF2B5EF4-FFF2-40B4-BE49-F238E27FC236}">
                <a16:creationId xmlns="" xmlns:a16="http://schemas.microsoft.com/office/drawing/2014/main" id="{B2A10F71-F15F-41EF-B9A4-D3FFCB308D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70534914"/>
              </p:ext>
            </p:extLst>
          </p:nvPr>
        </p:nvGraphicFramePr>
        <p:xfrm>
          <a:off x="-309046" y="2168413"/>
          <a:ext cx="6724360" cy="4579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Схема 11">
            <a:extLst>
              <a:ext uri="{FF2B5EF4-FFF2-40B4-BE49-F238E27FC236}">
                <a16:creationId xmlns="" xmlns:a16="http://schemas.microsoft.com/office/drawing/2014/main" id="{28D9EC32-0C4E-4EE8-9D76-4744D9CE5710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88039887"/>
              </p:ext>
            </p:extLst>
          </p:nvPr>
        </p:nvGraphicFramePr>
        <p:xfrm>
          <a:off x="6266575" y="1492526"/>
          <a:ext cx="5749629" cy="4396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Схема 12">
            <a:extLst>
              <a:ext uri="{FF2B5EF4-FFF2-40B4-BE49-F238E27FC236}">
                <a16:creationId xmlns="" xmlns:a16="http://schemas.microsoft.com/office/drawing/2014/main" id="{FEFACC86-3098-4046-9B21-F6065A94FC5E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733527944"/>
              </p:ext>
            </p:extLst>
          </p:nvPr>
        </p:nvGraphicFramePr>
        <p:xfrm>
          <a:off x="6385108" y="5809909"/>
          <a:ext cx="5567486" cy="11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="" xmlns:p14="http://schemas.microsoft.com/office/powerpoint/2010/main" val="2428119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653196" cy="1442463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Расходы на национальную безопасность и правоохранительную деятельность, </a:t>
            </a:r>
            <a:r>
              <a:rPr lang="ru-RU" sz="4400" dirty="0" err="1"/>
              <a:t>тыс.рублей</a:t>
            </a:r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6" name="Содержимое 3">
            <a:extLst>
              <a:ext uri="{FF2B5EF4-FFF2-40B4-BE49-F238E27FC236}">
                <a16:creationId xmlns="" xmlns:a16="http://schemas.microsoft.com/office/drawing/2014/main" id="{B6C2D38C-0091-4A0C-95B2-AC3D1347F0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36534640"/>
              </p:ext>
            </p:extLst>
          </p:nvPr>
        </p:nvGraphicFramePr>
        <p:xfrm>
          <a:off x="286278" y="1701899"/>
          <a:ext cx="4531842" cy="3739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B8D8A2D-9686-4402-8D56-95E4FDBDB57E}"/>
              </a:ext>
            </a:extLst>
          </p:cNvPr>
          <p:cNvSpPr txBox="1"/>
          <p:nvPr/>
        </p:nvSpPr>
        <p:spPr>
          <a:xfrm>
            <a:off x="4589886" y="2374295"/>
            <a:ext cx="4531842" cy="22159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/>
              <a:t>Национальная безопасность и правоохранительная деятельность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/>
              <a:t> Содержание единой дежурно-диспетчерской службы администрации </a:t>
            </a:r>
            <a:r>
              <a:rPr lang="ru-RU" sz="1600" dirty="0" err="1"/>
              <a:t>Котельничского</a:t>
            </a:r>
            <a:r>
              <a:rPr lang="ru-RU" sz="1600" dirty="0"/>
              <a:t> района Кировской области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/>
              <a:t> Мероприятия направленные на профилактику правонарушений и преступлений в </a:t>
            </a:r>
            <a:r>
              <a:rPr lang="ru-RU" sz="1600" dirty="0" err="1"/>
              <a:t>Котельничском</a:t>
            </a:r>
            <a:r>
              <a:rPr lang="ru-RU" sz="1600" dirty="0"/>
              <a:t> районе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79C7DB1-40BB-4785-B327-56C76A129713}"/>
              </a:ext>
            </a:extLst>
          </p:cNvPr>
          <p:cNvSpPr txBox="1"/>
          <p:nvPr/>
        </p:nvSpPr>
        <p:spPr>
          <a:xfrm>
            <a:off x="1360335" y="5554968"/>
            <a:ext cx="5809722" cy="115416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/>
              <a:t>Расходы будут осуществляться в рамках </a:t>
            </a:r>
            <a:r>
              <a:rPr lang="en-US" sz="1600" dirty="0"/>
              <a:t>2</a:t>
            </a:r>
            <a:r>
              <a:rPr lang="ru-RU" sz="1600" dirty="0"/>
              <a:t> </a:t>
            </a:r>
            <a:r>
              <a:rPr lang="ru-RU" sz="1600" dirty="0" err="1"/>
              <a:t>муниципальн</a:t>
            </a:r>
            <a:r>
              <a:rPr lang="en-US" sz="1600" dirty="0" err="1"/>
              <a:t>ых</a:t>
            </a:r>
            <a:r>
              <a:rPr lang="ru-RU" sz="1600" dirty="0"/>
              <a:t> программ Котельничского района Кировской области: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/>
              <a:t> Развитие муниципального управления</a:t>
            </a:r>
            <a:r>
              <a:rPr lang="en-US" sz="1600" dirty="0"/>
              <a:t>” и “</a:t>
            </a:r>
            <a:r>
              <a:rPr lang="en-US" sz="1600" dirty="0" err="1"/>
              <a:t>Профилактика</a:t>
            </a:r>
            <a:r>
              <a:rPr lang="en-US" sz="1600" dirty="0"/>
              <a:t> </a:t>
            </a:r>
            <a:r>
              <a:rPr lang="en-US" sz="1600" dirty="0" err="1"/>
              <a:t>правонарушений</a:t>
            </a:r>
            <a:r>
              <a:rPr lang="en-US" sz="1600" dirty="0"/>
              <a:t> и </a:t>
            </a:r>
            <a:r>
              <a:rPr lang="en-US" sz="1600" dirty="0" err="1"/>
              <a:t>преступлений</a:t>
            </a:r>
            <a:r>
              <a:rPr lang="en-US" sz="1600" dirty="0"/>
              <a:t> в </a:t>
            </a:r>
            <a:r>
              <a:rPr lang="ru-RU" sz="1600" dirty="0"/>
              <a:t>К</a:t>
            </a:r>
            <a:r>
              <a:rPr lang="en-US" sz="1600" dirty="0" err="1"/>
              <a:t>отельничском</a:t>
            </a:r>
            <a:r>
              <a:rPr lang="en-US" sz="1600" dirty="0"/>
              <a:t> </a:t>
            </a:r>
            <a:r>
              <a:rPr lang="en-US" sz="1600" dirty="0" err="1"/>
              <a:t>районе</a:t>
            </a:r>
            <a:r>
              <a:rPr lang="en-US" sz="1400" dirty="0"/>
              <a:t>”</a:t>
            </a:r>
            <a:endParaRPr lang="ru-RU" sz="1400" dirty="0"/>
          </a:p>
        </p:txBody>
      </p:sp>
      <p:pic>
        <p:nvPicPr>
          <p:cNvPr id="21506" name="Picture 2">
            <a:extLst>
              <a:ext uri="{FF2B5EF4-FFF2-40B4-BE49-F238E27FC236}">
                <a16:creationId xmlns="" xmlns:a16="http://schemas.microsoft.com/office/drawing/2014/main" id="{F80F3F25-146A-438A-BD21-1FF8E128E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91439" l="6196" r="94891">
                        <a14:foregroundMark x1="25652" y1="33413" x2="25652" y2="33413"/>
                        <a14:foregroundMark x1="21739" y1="42331" x2="21739" y2="42331"/>
                        <a14:foregroundMark x1="86522" y1="42331" x2="86522" y2="42331"/>
                        <a14:foregroundMark x1="60109" y1="18787" x2="60109" y2="18787"/>
                        <a14:foregroundMark x1="40761" y1="20690" x2="40761" y2="20690"/>
                        <a14:foregroundMark x1="17935" y1="60048" x2="17935" y2="60048"/>
                        <a14:foregroundMark x1="23478" y1="65398" x2="23478" y2="65398"/>
                        <a14:foregroundMark x1="21957" y1="69441" x2="21957" y2="69441"/>
                        <a14:foregroundMark x1="17283" y1="66468" x2="17283" y2="66468"/>
                        <a14:foregroundMark x1="23152" y1="75505" x2="23152" y2="75505"/>
                        <a14:foregroundMark x1="36413" y1="9750" x2="36413" y2="9750"/>
                        <a14:foregroundMark x1="26630" y1="70511" x2="26630" y2="70511"/>
                        <a14:foregroundMark x1="72065" y1="59453" x2="72065" y2="59453"/>
                        <a14:foregroundMark x1="18696" y1="69203" x2="18696" y2="69203"/>
                        <a14:foregroundMark x1="19674" y1="73484" x2="19674" y2="73484"/>
                        <a14:foregroundMark x1="16739" y1="52438" x2="16739" y2="52438"/>
                        <a14:foregroundMark x1="15761" y1="49703" x2="15761" y2="49703"/>
                        <a14:foregroundMark x1="17065" y1="55648" x2="17065" y2="55648"/>
                        <a14:foregroundMark x1="20435" y1="65636" x2="20435" y2="65636"/>
                        <a14:foregroundMark x1="23913" y1="68609" x2="23913" y2="68609"/>
                        <a14:backgroundMark x1="80326" y1="19501" x2="80326" y2="19501"/>
                        <a14:backgroundMark x1="34674" y1="59691" x2="34674" y2="59691"/>
                        <a14:backgroundMark x1="65435" y1="37455" x2="65435" y2="37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89" y="3298252"/>
            <a:ext cx="3911911" cy="3575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8861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649" y="-36516"/>
            <a:ext cx="10325000" cy="1442463"/>
          </a:xfrm>
        </p:spPr>
        <p:txBody>
          <a:bodyPr/>
          <a:lstStyle/>
          <a:p>
            <a:r>
              <a:rPr lang="ru-RU" sz="4400" dirty="0"/>
              <a:t>Расходы на национальную экономику</a:t>
            </a:r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6" name="Содержимое 3">
            <a:extLst>
              <a:ext uri="{FF2B5EF4-FFF2-40B4-BE49-F238E27FC236}">
                <a16:creationId xmlns="" xmlns:a16="http://schemas.microsoft.com/office/drawing/2014/main" id="{60A9104F-F35E-40FF-91AE-4E85747913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44212501"/>
              </p:ext>
            </p:extLst>
          </p:nvPr>
        </p:nvGraphicFramePr>
        <p:xfrm>
          <a:off x="0" y="1474842"/>
          <a:ext cx="1603526" cy="1270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3">
            <a:extLst>
              <a:ext uri="{FF2B5EF4-FFF2-40B4-BE49-F238E27FC236}">
                <a16:creationId xmlns="" xmlns:a16="http://schemas.microsoft.com/office/drawing/2014/main" id="{CC706C16-B4CD-4709-8E62-41459290D2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59472533"/>
              </p:ext>
            </p:extLst>
          </p:nvPr>
        </p:nvGraphicFramePr>
        <p:xfrm>
          <a:off x="-80064" y="2667617"/>
          <a:ext cx="1528971" cy="1442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Содержимое 3">
            <a:extLst>
              <a:ext uri="{FF2B5EF4-FFF2-40B4-BE49-F238E27FC236}">
                <a16:creationId xmlns="" xmlns:a16="http://schemas.microsoft.com/office/drawing/2014/main" id="{97ED35A4-0EFA-4B85-ADD6-5E85FB33D9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884357"/>
              </p:ext>
            </p:extLst>
          </p:nvPr>
        </p:nvGraphicFramePr>
        <p:xfrm>
          <a:off x="-2755" y="4059652"/>
          <a:ext cx="1528971" cy="1370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Содержимое 3">
            <a:extLst>
              <a:ext uri="{FF2B5EF4-FFF2-40B4-BE49-F238E27FC236}">
                <a16:creationId xmlns="" xmlns:a16="http://schemas.microsoft.com/office/drawing/2014/main" id="{33705A04-3952-43F1-BDE4-AC6201025B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00263565"/>
              </p:ext>
            </p:extLst>
          </p:nvPr>
        </p:nvGraphicFramePr>
        <p:xfrm>
          <a:off x="117415" y="5459276"/>
          <a:ext cx="1486111" cy="1376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Схема 23">
            <a:extLst>
              <a:ext uri="{FF2B5EF4-FFF2-40B4-BE49-F238E27FC236}">
                <a16:creationId xmlns="" xmlns:a16="http://schemas.microsoft.com/office/drawing/2014/main" id="{836B537D-6F62-4DC9-B54F-980DACB3FFF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734252890"/>
              </p:ext>
            </p:extLst>
          </p:nvPr>
        </p:nvGraphicFramePr>
        <p:xfrm>
          <a:off x="9602176" y="2061114"/>
          <a:ext cx="2241482" cy="1817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8" name="Схема 27">
            <a:extLst>
              <a:ext uri="{FF2B5EF4-FFF2-40B4-BE49-F238E27FC236}">
                <a16:creationId xmlns="" xmlns:a16="http://schemas.microsoft.com/office/drawing/2014/main" id="{86D3FB09-608F-49E2-9E37-3A56A66BC9E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57954303"/>
              </p:ext>
            </p:extLst>
          </p:nvPr>
        </p:nvGraphicFramePr>
        <p:xfrm>
          <a:off x="3257381" y="1694084"/>
          <a:ext cx="6063176" cy="257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29" name="Схема 28">
            <a:extLst>
              <a:ext uri="{FF2B5EF4-FFF2-40B4-BE49-F238E27FC236}">
                <a16:creationId xmlns="" xmlns:a16="http://schemas.microsoft.com/office/drawing/2014/main" id="{C44AE18B-C6A5-478F-8CAA-EDDAAE9388D5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679394412"/>
              </p:ext>
            </p:extLst>
          </p:nvPr>
        </p:nvGraphicFramePr>
        <p:xfrm>
          <a:off x="3253607" y="4285512"/>
          <a:ext cx="6063175" cy="2457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20482" name="Picture 2">
            <a:extLst>
              <a:ext uri="{FF2B5EF4-FFF2-40B4-BE49-F238E27FC236}">
                <a16:creationId xmlns="" xmlns:a16="http://schemas.microsoft.com/office/drawing/2014/main" id="{A48BE10D-459B-45BD-ADC0-D11E4F143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="" xmlns:a14="http://schemas.microsoft.com/office/drawing/2010/main">
                  <a14:imgLayer r:embed="rId23">
                    <a14:imgEffect>
                      <a14:backgroundRemoval t="10000" b="90000" l="10000" r="90000">
                        <a14:foregroundMark x1="20595" y1="76224" x2="20595" y2="76224"/>
                        <a14:foregroundMark x1="25833" y1="77448" x2="25833" y2="77448"/>
                        <a14:foregroundMark x1="59286" y1="78671" x2="59286" y2="78671"/>
                        <a14:foregroundMark x1="54405" y1="76923" x2="54405" y2="76923"/>
                        <a14:foregroundMark x1="51667" y1="79545" x2="51667" y2="79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47" t="14769" r="17347"/>
          <a:stretch/>
        </p:blipFill>
        <p:spPr bwMode="auto">
          <a:xfrm>
            <a:off x="9296528" y="4503392"/>
            <a:ext cx="2895472" cy="2573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" name="Схема 30">
            <a:extLst>
              <a:ext uri="{FF2B5EF4-FFF2-40B4-BE49-F238E27FC236}">
                <a16:creationId xmlns="" xmlns:a16="http://schemas.microsoft.com/office/drawing/2014/main" id="{814BF77C-79F1-4EE9-8C65-1DFB2F9D6D09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381024506"/>
              </p:ext>
            </p:extLst>
          </p:nvPr>
        </p:nvGraphicFramePr>
        <p:xfrm>
          <a:off x="1663072" y="1610279"/>
          <a:ext cx="1499227" cy="901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32" name="Схема 31">
            <a:extLst>
              <a:ext uri="{FF2B5EF4-FFF2-40B4-BE49-F238E27FC236}">
                <a16:creationId xmlns="" xmlns:a16="http://schemas.microsoft.com/office/drawing/2014/main" id="{ABF86A4D-CE39-4942-A715-AAD3729E01F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705360411"/>
              </p:ext>
            </p:extLst>
          </p:nvPr>
        </p:nvGraphicFramePr>
        <p:xfrm>
          <a:off x="1663072" y="2933220"/>
          <a:ext cx="1383885" cy="979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38" name="Схема 37">
            <a:extLst>
              <a:ext uri="{FF2B5EF4-FFF2-40B4-BE49-F238E27FC236}">
                <a16:creationId xmlns="" xmlns:a16="http://schemas.microsoft.com/office/drawing/2014/main" id="{1B215BD7-6A0D-42CE-8C98-FBACCCCEA8ED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410381658"/>
              </p:ext>
            </p:extLst>
          </p:nvPr>
        </p:nvGraphicFramePr>
        <p:xfrm>
          <a:off x="1663071" y="4256162"/>
          <a:ext cx="1360299" cy="970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39" name="Схема 38">
            <a:extLst>
              <a:ext uri="{FF2B5EF4-FFF2-40B4-BE49-F238E27FC236}">
                <a16:creationId xmlns="" xmlns:a16="http://schemas.microsoft.com/office/drawing/2014/main" id="{DEE55047-3C95-4506-8001-F97DBA5B53E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893864089"/>
              </p:ext>
            </p:extLst>
          </p:nvPr>
        </p:nvGraphicFramePr>
        <p:xfrm>
          <a:off x="1663070" y="5647727"/>
          <a:ext cx="1360299" cy="979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6" r:lo="rId37" r:qs="rId38" r:cs="rId39"/>
          </a:graphicData>
        </a:graphic>
      </p:graphicFrame>
    </p:spTree>
    <p:extLst>
      <p:ext uri="{BB962C8B-B14F-4D97-AF65-F5344CB8AC3E}">
        <p14:creationId xmlns="" xmlns:p14="http://schemas.microsoft.com/office/powerpoint/2010/main" val="3968213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649" y="900815"/>
            <a:ext cx="10325000" cy="799526"/>
          </a:xfrm>
        </p:spPr>
        <p:txBody>
          <a:bodyPr/>
          <a:lstStyle/>
          <a:p>
            <a:r>
              <a:rPr lang="ru-RU" dirty="0"/>
              <a:t>Расходы на сельское хозяйство</a:t>
            </a:r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338721E-6E37-4CA6-BF2E-087CE743624C}"/>
              </a:ext>
            </a:extLst>
          </p:cNvPr>
          <p:cNvSpPr/>
          <p:nvPr/>
        </p:nvSpPr>
        <p:spPr>
          <a:xfrm>
            <a:off x="4530895" y="3848950"/>
            <a:ext cx="3294816" cy="278537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500" dirty="0"/>
              <a:t>Возмещение части затрат на уплату процентов по инвестиционным кредитам (займам) в агропромышленном комплексе.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6DC5375-ACB3-43DD-A52E-49779D45C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4064" b="93463" l="5375" r="94375">
                        <a14:foregroundMark x1="46250" y1="21908" x2="46250" y2="21908"/>
                        <a14:foregroundMark x1="16125" y1="57774" x2="16125" y2="57774"/>
                        <a14:foregroundMark x1="21625" y1="60954" x2="21625" y2="60954"/>
                        <a14:foregroundMark x1="16875" y1="64488" x2="16875" y2="64488"/>
                        <a14:foregroundMark x1="22000" y1="71555" x2="22000" y2="71555"/>
                        <a14:foregroundMark x1="25375" y1="66431" x2="25375" y2="66431"/>
                        <a14:foregroundMark x1="29375" y1="71201" x2="29375" y2="71201"/>
                        <a14:foregroundMark x1="27750" y1="77208" x2="27750" y2="77208"/>
                        <a14:foregroundMark x1="35375" y1="74912" x2="35375" y2="74912"/>
                        <a14:foregroundMark x1="39750" y1="78269" x2="39750" y2="78269"/>
                        <a14:foregroundMark x1="45750" y1="78269" x2="45750" y2="78269"/>
                        <a14:foregroundMark x1="53750" y1="78445" x2="53750" y2="78445"/>
                        <a14:foregroundMark x1="59125" y1="77915" x2="59125" y2="77915"/>
                        <a14:foregroundMark x1="64875" y1="75442" x2="64875" y2="75442"/>
                        <a14:foregroundMark x1="69625" y1="72261" x2="69625" y2="72261"/>
                        <a14:foregroundMark x1="74250" y1="66608" x2="74250" y2="66608"/>
                        <a14:foregroundMark x1="78250" y1="60247" x2="78250" y2="60247"/>
                        <a14:foregroundMark x1="83125" y1="56360" x2="83125" y2="56360"/>
                        <a14:foregroundMark x1="83375" y1="64664" x2="83375" y2="64664"/>
                        <a14:foregroundMark x1="78250" y1="71555" x2="78250" y2="71555"/>
                        <a14:foregroundMark x1="73750" y1="77739" x2="73750" y2="77739"/>
                        <a14:foregroundMark x1="67125" y1="81095" x2="67125" y2="81095"/>
                        <a14:foregroundMark x1="60125" y1="85512" x2="60125" y2="85512"/>
                        <a14:foregroundMark x1="55125" y1="87102" x2="55125" y2="87102"/>
                        <a14:foregroundMark x1="46625" y1="87633" x2="46625" y2="87633"/>
                        <a14:foregroundMark x1="40125" y1="86042" x2="40125" y2="86042"/>
                        <a14:foregroundMark x1="32625" y1="81979" x2="32625" y2="81979"/>
                        <a14:foregroundMark x1="60250" y1="13604" x2="60250" y2="13604"/>
                        <a14:foregroundMark x1="80625" y1="48587" x2="80625" y2="48587"/>
                        <a14:foregroundMark x1="83750" y1="44346" x2="83750" y2="44346"/>
                        <a14:foregroundMark x1="86750" y1="42049" x2="86750" y2="42049"/>
                        <a14:foregroundMark x1="88125" y1="47173" x2="88125" y2="47173"/>
                        <a14:foregroundMark x1="89625" y1="52650" x2="89625" y2="52650"/>
                        <a14:foregroundMark x1="10375" y1="53887" x2="10375" y2="53887"/>
                        <a14:foregroundMark x1="11875" y1="46643" x2="11875" y2="46643"/>
                        <a14:foregroundMark x1="13625" y1="44346" x2="13625" y2="44346"/>
                        <a14:foregroundMark x1="15500" y1="46113" x2="15500" y2="46113"/>
                        <a14:foregroundMark x1="18750" y1="48587" x2="18750" y2="485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5967" y="1480570"/>
            <a:ext cx="5507930" cy="3896860"/>
          </a:xfrm>
          <a:prstGeom prst="rect">
            <a:avLst/>
          </a:prstGeom>
        </p:spPr>
      </p:pic>
      <p:graphicFrame>
        <p:nvGraphicFramePr>
          <p:cNvPr id="15" name="Схема 14">
            <a:extLst>
              <a:ext uri="{FF2B5EF4-FFF2-40B4-BE49-F238E27FC236}">
                <a16:creationId xmlns="" xmlns:a16="http://schemas.microsoft.com/office/drawing/2014/main" id="{59FC054F-F30C-4314-90B5-94410C6E7F7F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109416574"/>
              </p:ext>
            </p:extLst>
          </p:nvPr>
        </p:nvGraphicFramePr>
        <p:xfrm>
          <a:off x="460529" y="2112056"/>
          <a:ext cx="3734377" cy="263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447317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519138"/>
            <a:ext cx="10325000" cy="1442463"/>
          </a:xfrm>
        </p:spPr>
        <p:txBody>
          <a:bodyPr>
            <a:normAutofit/>
          </a:bodyPr>
          <a:lstStyle/>
          <a:p>
            <a:r>
              <a:rPr lang="ru-RU" sz="4000" dirty="0"/>
              <a:t>Расходы на дорожное хозяйство </a:t>
            </a:r>
            <a:br>
              <a:rPr lang="ru-RU" sz="4000" dirty="0"/>
            </a:br>
            <a:r>
              <a:rPr lang="ru-RU" sz="4000" dirty="0"/>
              <a:t>(дорожный фонд)</a:t>
            </a:r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E19DAF0F-BB28-4BEC-9460-55702F712689}"/>
              </a:ext>
            </a:extLst>
          </p:cNvPr>
          <p:cNvSpPr txBox="1">
            <a:spLocks/>
          </p:cNvSpPr>
          <p:nvPr/>
        </p:nvSpPr>
        <p:spPr>
          <a:xfrm>
            <a:off x="508000" y="5338297"/>
            <a:ext cx="6342744" cy="1086136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</a:rPr>
              <a:t>В </a:t>
            </a:r>
            <a:r>
              <a:rPr lang="ru-RU" sz="2200" dirty="0" err="1">
                <a:solidFill>
                  <a:schemeClr val="tx1"/>
                </a:solidFill>
              </a:rPr>
              <a:t>Котельничском</a:t>
            </a:r>
            <a:r>
              <a:rPr lang="ru-RU" sz="2200" dirty="0">
                <a:solidFill>
                  <a:schemeClr val="tx1"/>
                </a:solidFill>
              </a:rPr>
              <a:t> районе протяженность автомобильных дорог местного значения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составляет 322,6 км</a:t>
            </a:r>
          </a:p>
        </p:txBody>
      </p:sp>
      <p:graphicFrame>
        <p:nvGraphicFramePr>
          <p:cNvPr id="15" name="Схема 14">
            <a:extLst>
              <a:ext uri="{FF2B5EF4-FFF2-40B4-BE49-F238E27FC236}">
                <a16:creationId xmlns="" xmlns:a16="http://schemas.microsoft.com/office/drawing/2014/main" id="{F2861014-9124-4AE4-9B38-F8945F096C3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210972653"/>
              </p:ext>
            </p:extLst>
          </p:nvPr>
        </p:nvGraphicFramePr>
        <p:xfrm>
          <a:off x="508000" y="2101393"/>
          <a:ext cx="6342744" cy="2874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Схема 17">
            <a:extLst>
              <a:ext uri="{FF2B5EF4-FFF2-40B4-BE49-F238E27FC236}">
                <a16:creationId xmlns="" xmlns:a16="http://schemas.microsoft.com/office/drawing/2014/main" id="{411B66BF-57DB-424A-B20B-AB9485684BE6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580341910"/>
              </p:ext>
            </p:extLst>
          </p:nvPr>
        </p:nvGraphicFramePr>
        <p:xfrm>
          <a:off x="8316422" y="2101393"/>
          <a:ext cx="3060441" cy="1817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6AAAD9B9-3D81-488E-AB71-43F3E968F82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20749" b="88066" l="3500" r="98188">
                        <a14:foregroundMark x1="11000" y1="58424" x2="11000" y2="58424"/>
                        <a14:foregroundMark x1="20125" y1="64119" x2="20125" y2="64119"/>
                        <a14:foregroundMark x1="23188" y1="69813" x2="23188" y2="69813"/>
                        <a14:foregroundMark x1="14375" y1="66225" x2="14375" y2="66225"/>
                        <a14:foregroundMark x1="15563" y1="57956" x2="15563" y2="57956"/>
                        <a14:foregroundMark x1="25750" y1="72153" x2="25750" y2="72153"/>
                        <a14:foregroundMark x1="45938" y1="34321" x2="45938" y2="34321"/>
                        <a14:foregroundMark x1="46938" y1="29875" x2="46938" y2="29875"/>
                        <a14:foregroundMark x1="47438" y1="24337" x2="47438" y2="24337"/>
                        <a14:foregroundMark x1="7438" y1="61622" x2="7438" y2="61622"/>
                        <a14:foregroundMark x1="46250" y1="80421" x2="46250" y2="80421"/>
                        <a14:foregroundMark x1="66813" y1="42356" x2="66813" y2="42356"/>
                        <a14:foregroundMark x1="17750" y1="69657" x2="17750" y2="69657"/>
                        <a14:foregroundMark x1="40500" y1="70515" x2="40500" y2="70515"/>
                        <a14:foregroundMark x1="31875" y1="67317" x2="31875" y2="67317"/>
                        <a14:foregroundMark x1="41688" y1="74103" x2="41688" y2="74103"/>
                        <a14:foregroundMark x1="69688" y1="53120" x2="69688" y2="53120"/>
                        <a14:foregroundMark x1="69000" y1="47192" x2="69000" y2="47192"/>
                        <a14:foregroundMark x1="65250" y1="31747" x2="65250" y2="31747"/>
                        <a14:foregroundMark x1="66938" y1="36817" x2="66938" y2="36817"/>
                        <a14:foregroundMark x1="59813" y1="39548" x2="59813" y2="39548"/>
                        <a14:foregroundMark x1="57625" y1="36583" x2="57625" y2="36583"/>
                        <a14:foregroundMark x1="65063" y1="28783" x2="65063" y2="28783"/>
                        <a14:foregroundMark x1="63375" y1="31747" x2="63375" y2="31747"/>
                        <a14:foregroundMark x1="8625" y1="53744" x2="8625" y2="53744"/>
                        <a14:foregroundMark x1="46938" y1="22231" x2="46938" y2="22231"/>
                        <a14:foregroundMark x1="47125" y1="26443" x2="47125" y2="26443"/>
                        <a14:foregroundMark x1="48125" y1="30889" x2="48125" y2="30889"/>
                        <a14:foregroundMark x1="48125" y1="26053" x2="48125" y2="26053"/>
                        <a14:foregroundMark x1="15563" y1="61622" x2="15563" y2="61622"/>
                        <a14:foregroundMark x1="11313" y1="63495" x2="11313" y2="63495"/>
                        <a14:foregroundMark x1="18813" y1="60920" x2="18813" y2="60920"/>
                      </a14:backgroundRemoval>
                    </a14:imgEffect>
                  </a14:imgLayer>
                </a14:imgProps>
              </a:ext>
            </a:extLst>
          </a:blip>
          <a:srcRect t="19960" b="10585"/>
          <a:stretch/>
        </p:blipFill>
        <p:spPr>
          <a:xfrm>
            <a:off x="7317351" y="4342744"/>
            <a:ext cx="4366649" cy="2430044"/>
          </a:xfrm>
          <a:prstGeom prst="rect">
            <a:avLst/>
          </a:prstGeom>
        </p:spPr>
      </p:pic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C17C8CE9-5078-4A5F-8ED4-3368F3C278D8}"/>
              </a:ext>
            </a:extLst>
          </p:cNvPr>
          <p:cNvSpPr/>
          <p:nvPr/>
        </p:nvSpPr>
        <p:spPr>
          <a:xfrm rot="19355997">
            <a:off x="10421792" y="5749006"/>
            <a:ext cx="972755" cy="271028"/>
          </a:xfrm>
          <a:prstGeom prst="ellipse">
            <a:avLst/>
          </a:prstGeom>
          <a:solidFill>
            <a:srgbClr val="3E494F"/>
          </a:solidFill>
          <a:ln>
            <a:solidFill>
              <a:srgbClr val="3E49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4479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649" y="581677"/>
            <a:ext cx="10325000" cy="1442463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Расходы на жилищно-коммунальное хозяйство и охрану окружающей среды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6" name="Содержимое 3">
            <a:extLst>
              <a:ext uri="{FF2B5EF4-FFF2-40B4-BE49-F238E27FC236}">
                <a16:creationId xmlns="" xmlns:a16="http://schemas.microsoft.com/office/drawing/2014/main" id="{A982F083-CA47-46FA-AA4E-CAEAC3161F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00469749"/>
              </p:ext>
            </p:extLst>
          </p:nvPr>
        </p:nvGraphicFramePr>
        <p:xfrm>
          <a:off x="-46262" y="3012304"/>
          <a:ext cx="5943479" cy="3801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3A4974FC-D050-4F1E-B05F-084C0A260AF6}"/>
              </a:ext>
            </a:extLst>
          </p:cNvPr>
          <p:cNvSpPr txBox="1">
            <a:spLocks/>
          </p:cNvSpPr>
          <p:nvPr/>
        </p:nvSpPr>
        <p:spPr>
          <a:xfrm>
            <a:off x="255462" y="2024139"/>
            <a:ext cx="5429721" cy="891339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500" dirty="0">
                <a:solidFill>
                  <a:prstClr val="black"/>
                </a:solidFill>
              </a:rPr>
              <a:t>Расходы будут финансироваться в рамках муниципальной программы </a:t>
            </a:r>
            <a:r>
              <a:rPr lang="ru-RU" sz="1500" dirty="0" err="1">
                <a:solidFill>
                  <a:prstClr val="black"/>
                </a:solidFill>
              </a:rPr>
              <a:t>Котельничского</a:t>
            </a:r>
            <a:r>
              <a:rPr lang="ru-RU" sz="1500" dirty="0">
                <a:solidFill>
                  <a:prstClr val="black"/>
                </a:solidFill>
              </a:rPr>
              <a:t> района «Развитие коммунальной, жилищной инфраструктуры и охрана окружающей среды»</a:t>
            </a:r>
          </a:p>
        </p:txBody>
      </p:sp>
      <p:graphicFrame>
        <p:nvGraphicFramePr>
          <p:cNvPr id="17" name="Схема 16">
            <a:extLst>
              <a:ext uri="{FF2B5EF4-FFF2-40B4-BE49-F238E27FC236}">
                <a16:creationId xmlns="" xmlns:a16="http://schemas.microsoft.com/office/drawing/2014/main" id="{7192CF5E-1148-4C8A-A8BD-3B90474C1541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205553511"/>
              </p:ext>
            </p:extLst>
          </p:nvPr>
        </p:nvGraphicFramePr>
        <p:xfrm>
          <a:off x="6294785" y="2024139"/>
          <a:ext cx="5340624" cy="2375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Схема 17">
            <a:extLst>
              <a:ext uri="{FF2B5EF4-FFF2-40B4-BE49-F238E27FC236}">
                <a16:creationId xmlns="" xmlns:a16="http://schemas.microsoft.com/office/drawing/2014/main" id="{D517CE83-37DA-49B9-BA7A-2129240894FC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513985860"/>
              </p:ext>
            </p:extLst>
          </p:nvPr>
        </p:nvGraphicFramePr>
        <p:xfrm>
          <a:off x="6294785" y="4421510"/>
          <a:ext cx="5340624" cy="2131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9" name="Рисунок 18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E8244042-4BCF-473D-A64C-9190394FFC14}"/>
              </a:ext>
            </a:extLst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73842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530" y="-237375"/>
            <a:ext cx="10325000" cy="1442463"/>
          </a:xfrm>
        </p:spPr>
        <p:txBody>
          <a:bodyPr/>
          <a:lstStyle/>
          <a:p>
            <a:r>
              <a:rPr lang="ru-RU" sz="4400" dirty="0"/>
              <a:t>Расходы на образование</a:t>
            </a:r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="" xmlns:a16="http://schemas.microsoft.com/office/drawing/2014/main" id="{6002A0C8-C66D-4031-91AC-02AB05E79499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723463688"/>
              </p:ext>
            </p:extLst>
          </p:nvPr>
        </p:nvGraphicFramePr>
        <p:xfrm>
          <a:off x="177800" y="1155700"/>
          <a:ext cx="12014200" cy="6141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1FD6E01-94E9-4E21-994D-F852D5C29A21}"/>
              </a:ext>
            </a:extLst>
          </p:cNvPr>
          <p:cNvSpPr txBox="1"/>
          <p:nvPr/>
        </p:nvSpPr>
        <p:spPr>
          <a:xfrm>
            <a:off x="3051959" y="1727744"/>
            <a:ext cx="2758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cs typeface="Times New Roman" panose="02020603050405020304" pitchFamily="18" charset="0"/>
              </a:rPr>
              <a:t>224076,37 тыс. рублей</a:t>
            </a:r>
            <a:endParaRPr lang="ru-RU" b="1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CE4865B-0FD8-460A-9C38-8971C43E0547}"/>
              </a:ext>
            </a:extLst>
          </p:cNvPr>
          <p:cNvSpPr txBox="1"/>
          <p:nvPr/>
        </p:nvSpPr>
        <p:spPr>
          <a:xfrm>
            <a:off x="3051959" y="3539539"/>
            <a:ext cx="257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cs typeface="Times New Roman" panose="02020603050405020304" pitchFamily="18" charset="0"/>
              </a:rPr>
              <a:t>217270,7 тыс. рублей</a:t>
            </a:r>
            <a:endParaRPr lang="ru-RU" b="1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9D7FA81-7C1E-4FB7-8C93-57CA51364041}"/>
              </a:ext>
            </a:extLst>
          </p:cNvPr>
          <p:cNvSpPr txBox="1"/>
          <p:nvPr/>
        </p:nvSpPr>
        <p:spPr>
          <a:xfrm>
            <a:off x="3051959" y="5233640"/>
            <a:ext cx="257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cs typeface="Times New Roman" panose="02020603050405020304" pitchFamily="18" charset="0"/>
              </a:rPr>
              <a:t>218203,2 тыс. рублей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755195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формирования районного бюджета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D4348D4-4AF0-4B44-AC12-3D3B6C9CE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597" y="2419644"/>
            <a:ext cx="8597873" cy="356443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000" dirty="0"/>
              <a:t>	</a:t>
            </a:r>
            <a:r>
              <a:rPr lang="ru-RU" sz="2400" dirty="0">
                <a:solidFill>
                  <a:schemeClr val="tx1"/>
                </a:solidFill>
              </a:rPr>
              <a:t>Планирование районного бюджета осуществлялось в соответствии с: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Методиками прогнозирования поступления доходов</a:t>
            </a:r>
            <a:r>
              <a:rPr lang="ru-RU" sz="2400" dirty="0">
                <a:solidFill>
                  <a:schemeClr val="tx1"/>
                </a:solidFill>
              </a:rPr>
              <a:t>, утверждёнными главными администраторами доходов бюджетов бюджетной системы;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Приказом финансового управления </a:t>
            </a:r>
            <a:r>
              <a:rPr lang="ru-RU" sz="2400" dirty="0">
                <a:solidFill>
                  <a:schemeClr val="tx1"/>
                </a:solidFill>
              </a:rPr>
              <a:t>от 08</a:t>
            </a:r>
            <a:r>
              <a:rPr lang="en-US" sz="2400" dirty="0">
                <a:solidFill>
                  <a:schemeClr val="tx1"/>
                </a:solidFill>
              </a:rPr>
              <a:t>.07.202</a:t>
            </a:r>
            <a:r>
              <a:rPr lang="ru-RU" sz="24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№</a:t>
            </a:r>
            <a:r>
              <a:rPr lang="en-US" sz="2400" dirty="0">
                <a:solidFill>
                  <a:schemeClr val="tx1"/>
                </a:solidFill>
              </a:rPr>
              <a:t>3</a:t>
            </a:r>
            <a:r>
              <a:rPr lang="ru-RU" sz="2400" dirty="0">
                <a:solidFill>
                  <a:schemeClr val="tx1"/>
                </a:solidFill>
              </a:rPr>
              <a:t>5 «Об утверждении Порядка и Методики планирования бюджетных ассигнований районного бюджета».</a:t>
            </a:r>
          </a:p>
          <a:p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5B1DADA-DE9B-49A5-A19B-4F0B7D199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200" name="Picture 8">
            <a:extLst>
              <a:ext uri="{FF2B5EF4-FFF2-40B4-BE49-F238E27FC236}">
                <a16:creationId xmlns="" xmlns:a16="http://schemas.microsoft.com/office/drawing/2014/main" id="{123E8187-0577-4EBF-8275-A897F5168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182" y="2236420"/>
            <a:ext cx="2046427" cy="20464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="" xmlns:a16="http://schemas.microsoft.com/office/drawing/2014/main" id="{121D30C1-FA0A-4875-A4A8-CA712F1E9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312" y="4607155"/>
            <a:ext cx="2533907" cy="2285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8260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131245"/>
            <a:ext cx="10325000" cy="1442463"/>
          </a:xfrm>
        </p:spPr>
        <p:txBody>
          <a:bodyPr/>
          <a:lstStyle/>
          <a:p>
            <a:r>
              <a:rPr lang="ru-RU" sz="4400" dirty="0"/>
              <a:t>Расходы на культуру</a:t>
            </a:r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CB215ABB-E4AB-42A6-8C10-7C020A13210E}"/>
              </a:ext>
            </a:extLst>
          </p:cNvPr>
          <p:cNvSpPr txBox="1">
            <a:spLocks/>
          </p:cNvSpPr>
          <p:nvPr/>
        </p:nvSpPr>
        <p:spPr>
          <a:xfrm>
            <a:off x="8918713" y="4670405"/>
            <a:ext cx="3097491" cy="17502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Расходы будут осуществляться в рамках </a:t>
            </a:r>
            <a:r>
              <a:rPr lang="ru-RU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муниципальн</a:t>
            </a:r>
            <a:r>
              <a:rPr lang="en-US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ой</a:t>
            </a:r>
            <a:r>
              <a:rPr lang="ru-RU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программ</a:t>
            </a:r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ы</a:t>
            </a:r>
            <a:r>
              <a:rPr lang="ru-RU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Котельничского района Кировской области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Развитие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культуры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="" xmlns:a16="http://schemas.microsoft.com/office/drawing/2014/main" id="{90D1A68F-2254-476B-B9B2-E01390D2D4CC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90723259"/>
              </p:ext>
            </p:extLst>
          </p:nvPr>
        </p:nvGraphicFramePr>
        <p:xfrm>
          <a:off x="434487" y="1895061"/>
          <a:ext cx="8378209" cy="4737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9094AD7-345E-428D-89A2-677340E3A2CF}"/>
              </a:ext>
            </a:extLst>
          </p:cNvPr>
          <p:cNvSpPr txBox="1"/>
          <p:nvPr/>
        </p:nvSpPr>
        <p:spPr>
          <a:xfrm>
            <a:off x="3242899" y="1797095"/>
            <a:ext cx="259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cs typeface="Times New Roman" panose="02020603050405020304" pitchFamily="18" charset="0"/>
              </a:rPr>
              <a:t>11647,57 тыс. рублей</a:t>
            </a:r>
            <a:endParaRPr lang="ru-RU" b="1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6B70D97-BD99-4EF2-93D4-F9683D99AACA}"/>
              </a:ext>
            </a:extLst>
          </p:cNvPr>
          <p:cNvSpPr txBox="1"/>
          <p:nvPr/>
        </p:nvSpPr>
        <p:spPr>
          <a:xfrm>
            <a:off x="3242899" y="3233750"/>
            <a:ext cx="259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cs typeface="Times New Roman" panose="02020603050405020304" pitchFamily="18" charset="0"/>
              </a:rPr>
              <a:t>11609,87 тыс. рублей</a:t>
            </a:r>
            <a:endParaRPr lang="ru-RU" b="1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9102AD1-208F-48E9-A997-13BE7D61805D}"/>
              </a:ext>
            </a:extLst>
          </p:cNvPr>
          <p:cNvSpPr txBox="1"/>
          <p:nvPr/>
        </p:nvSpPr>
        <p:spPr>
          <a:xfrm>
            <a:off x="3236273" y="4569315"/>
            <a:ext cx="271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cs typeface="Times New Roman" panose="02020603050405020304" pitchFamily="18" charset="0"/>
              </a:rPr>
              <a:t>11549,60 тыс. рублей</a:t>
            </a:r>
            <a:endParaRPr lang="ru-RU" b="1" dirty="0"/>
          </a:p>
        </p:txBody>
      </p:sp>
      <p:pic>
        <p:nvPicPr>
          <p:cNvPr id="15362" name="Picture 2">
            <a:extLst>
              <a:ext uri="{FF2B5EF4-FFF2-40B4-BE49-F238E27FC236}">
                <a16:creationId xmlns="" xmlns:a16="http://schemas.microsoft.com/office/drawing/2014/main" id="{0011A810-89C3-40B6-A09A-736DE73E0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3223" r="93359">
                        <a14:foregroundMark x1="59961" y1="19365" x2="59961" y2="19365"/>
                        <a14:foregroundMark x1="52344" y1="72698" x2="52344" y2="72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839" y="1778273"/>
            <a:ext cx="3693161" cy="22721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22483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43" y="91323"/>
            <a:ext cx="10325000" cy="1442463"/>
          </a:xfrm>
        </p:spPr>
        <p:txBody>
          <a:bodyPr/>
          <a:lstStyle/>
          <a:p>
            <a:r>
              <a:rPr lang="ru-RU" sz="4400" dirty="0"/>
              <a:t>Расходы на социальную политику</a:t>
            </a:r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6" name="Содержимое 3">
            <a:extLst>
              <a:ext uri="{FF2B5EF4-FFF2-40B4-BE49-F238E27FC236}">
                <a16:creationId xmlns="" xmlns:a16="http://schemas.microsoft.com/office/drawing/2014/main" id="{16EB72AA-D324-4B63-95C6-F8CF2DAEAA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96549484"/>
              </p:ext>
            </p:extLst>
          </p:nvPr>
        </p:nvGraphicFramePr>
        <p:xfrm>
          <a:off x="242603" y="1858515"/>
          <a:ext cx="11773601" cy="532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4D354AC-9C8B-4F07-8A6C-74E9A2BEA345}"/>
              </a:ext>
            </a:extLst>
          </p:cNvPr>
          <p:cNvSpPr txBox="1"/>
          <p:nvPr/>
        </p:nvSpPr>
        <p:spPr>
          <a:xfrm>
            <a:off x="4091039" y="2048312"/>
            <a:ext cx="2511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cs typeface="Times New Roman" panose="02020603050405020304" pitchFamily="18" charset="0"/>
              </a:rPr>
              <a:t>16171,5 </a:t>
            </a:r>
            <a:r>
              <a:rPr lang="ru-RU" b="1" dirty="0" err="1">
                <a:cs typeface="Times New Roman" panose="02020603050405020304" pitchFamily="18" charset="0"/>
              </a:rPr>
              <a:t>тыс.рублей</a:t>
            </a:r>
            <a:endParaRPr lang="ru-RU" b="1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EF8596C-E3E1-493B-8D91-F9791BDA2D50}"/>
              </a:ext>
            </a:extLst>
          </p:cNvPr>
          <p:cNvSpPr txBox="1"/>
          <p:nvPr/>
        </p:nvSpPr>
        <p:spPr>
          <a:xfrm>
            <a:off x="4091038" y="3603082"/>
            <a:ext cx="2511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cs typeface="Times New Roman" panose="02020603050405020304" pitchFamily="18" charset="0"/>
              </a:rPr>
              <a:t>16750,5 </a:t>
            </a:r>
            <a:r>
              <a:rPr lang="ru-RU" b="1" dirty="0" err="1">
                <a:cs typeface="Times New Roman" panose="02020603050405020304" pitchFamily="18" charset="0"/>
              </a:rPr>
              <a:t>тыс.рублей</a:t>
            </a:r>
            <a:endParaRPr lang="ru-RU" b="1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8D24469-89C8-4ED6-988A-B30FF2DF350B}"/>
              </a:ext>
            </a:extLst>
          </p:cNvPr>
          <p:cNvSpPr txBox="1"/>
          <p:nvPr/>
        </p:nvSpPr>
        <p:spPr>
          <a:xfrm>
            <a:off x="4091039" y="5157852"/>
            <a:ext cx="2511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cs typeface="Times New Roman" panose="02020603050405020304" pitchFamily="18" charset="0"/>
              </a:rPr>
              <a:t>19588,0 </a:t>
            </a:r>
            <a:r>
              <a:rPr lang="ru-RU" b="1" dirty="0" err="1">
                <a:cs typeface="Times New Roman" panose="02020603050405020304" pitchFamily="18" charset="0"/>
              </a:rPr>
              <a:t>тыс.рублей</a:t>
            </a:r>
            <a:endParaRPr lang="ru-RU" b="1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70E1588-9D9D-46B0-9D0D-3A455BAC24AE}"/>
              </a:ext>
            </a:extLst>
          </p:cNvPr>
          <p:cNvSpPr txBox="1"/>
          <p:nvPr/>
        </p:nvSpPr>
        <p:spPr>
          <a:xfrm>
            <a:off x="8812696" y="4982817"/>
            <a:ext cx="3212696" cy="147732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</a:rPr>
              <a:t>Расходы будут осуществляться в рамках 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>2 муниципальных программ </a:t>
            </a:r>
            <a:r>
              <a:rPr lang="ru-RU" sz="1800" dirty="0" err="1">
                <a:solidFill>
                  <a:schemeClr val="tx1"/>
                </a:solidFill>
              </a:rPr>
              <a:t>Котельничского</a:t>
            </a:r>
            <a:r>
              <a:rPr lang="ru-RU" sz="1800" dirty="0">
                <a:solidFill>
                  <a:schemeClr val="tx1"/>
                </a:solidFill>
              </a:rPr>
              <a:t> района Кировской области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2192448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558801"/>
            <a:ext cx="10325000" cy="1498599"/>
          </a:xfrm>
        </p:spPr>
        <p:txBody>
          <a:bodyPr/>
          <a:lstStyle/>
          <a:p>
            <a:r>
              <a:rPr lang="ru-RU" sz="4400" dirty="0"/>
              <a:t>Расходы на физическую культуру и спорт, </a:t>
            </a:r>
            <a:r>
              <a:rPr lang="ru-RU" sz="4400" dirty="0" err="1"/>
              <a:t>тыс.рублей</a:t>
            </a:r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="" xmlns:a16="http://schemas.microsoft.com/office/drawing/2014/main" id="{263E9622-45FE-4B46-BC09-DB0FA27D2F3F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360894569"/>
              </p:ext>
            </p:extLst>
          </p:nvPr>
        </p:nvGraphicFramePr>
        <p:xfrm>
          <a:off x="237987" y="2168414"/>
          <a:ext cx="11681234" cy="4464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1C4C611-AB39-467D-8F27-24FBFD3452FC}"/>
              </a:ext>
            </a:extLst>
          </p:cNvPr>
          <p:cNvSpPr txBox="1"/>
          <p:nvPr/>
        </p:nvSpPr>
        <p:spPr>
          <a:xfrm>
            <a:off x="2327565" y="5015541"/>
            <a:ext cx="5451462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Расходы будут осуществляться в рамках муниципальной программы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dirty="0" err="1">
                <a:solidFill>
                  <a:schemeClr val="tx1"/>
                </a:solidFill>
              </a:rPr>
              <a:t>Котельничского</a:t>
            </a:r>
            <a:r>
              <a:rPr lang="ru-RU" dirty="0">
                <a:solidFill>
                  <a:schemeClr val="tx1"/>
                </a:solidFill>
              </a:rPr>
              <a:t> района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«Развитие  физической культуры и спорта»</a:t>
            </a:r>
          </a:p>
        </p:txBody>
      </p:sp>
    </p:spTree>
    <p:extLst>
      <p:ext uri="{BB962C8B-B14F-4D97-AF65-F5344CB8AC3E}">
        <p14:creationId xmlns="" xmlns:p14="http://schemas.microsoft.com/office/powerpoint/2010/main" val="3805058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381001"/>
            <a:ext cx="10325000" cy="1219199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Расходы на предоставление межбюджетных трансфертов</a:t>
            </a:r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="" xmlns:a16="http://schemas.microsoft.com/office/drawing/2014/main" id="{279F4DC6-D955-4B01-BE53-80E19E287D4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96884938"/>
              </p:ext>
            </p:extLst>
          </p:nvPr>
        </p:nvGraphicFramePr>
        <p:xfrm>
          <a:off x="344004" y="1371600"/>
          <a:ext cx="11651496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04C286C-3D73-4826-8D28-7B04B94EE07C}"/>
              </a:ext>
            </a:extLst>
          </p:cNvPr>
          <p:cNvSpPr txBox="1"/>
          <p:nvPr/>
        </p:nvSpPr>
        <p:spPr>
          <a:xfrm>
            <a:off x="4152090" y="5708743"/>
            <a:ext cx="250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cs typeface="Times New Roman" panose="02020603050405020304" pitchFamily="18" charset="0"/>
              </a:rPr>
              <a:t>74852,9 </a:t>
            </a:r>
            <a:r>
              <a:rPr lang="ru-RU" b="1" dirty="0" err="1">
                <a:cs typeface="Times New Roman" panose="02020603050405020304" pitchFamily="18" charset="0"/>
              </a:rPr>
              <a:t>тыс.рублей</a:t>
            </a:r>
            <a:endParaRPr lang="ru-RU" b="1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AFC127B-4450-4544-BD95-BF9BCB92702C}"/>
              </a:ext>
            </a:extLst>
          </p:cNvPr>
          <p:cNvSpPr txBox="1"/>
          <p:nvPr/>
        </p:nvSpPr>
        <p:spPr>
          <a:xfrm>
            <a:off x="4152089" y="4351072"/>
            <a:ext cx="2508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cs typeface="Times New Roman" panose="02020603050405020304" pitchFamily="18" charset="0"/>
              </a:rPr>
              <a:t>75185,3 </a:t>
            </a:r>
            <a:r>
              <a:rPr lang="ru-RU" b="1" dirty="0" err="1">
                <a:cs typeface="Times New Roman" panose="02020603050405020304" pitchFamily="18" charset="0"/>
              </a:rPr>
              <a:t>тыс.рублей</a:t>
            </a:r>
            <a:endParaRPr lang="ru-RU" b="1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628441F-E07F-4D21-98E7-FE273D47489A}"/>
              </a:ext>
            </a:extLst>
          </p:cNvPr>
          <p:cNvSpPr txBox="1"/>
          <p:nvPr/>
        </p:nvSpPr>
        <p:spPr>
          <a:xfrm>
            <a:off x="4152090" y="3229672"/>
            <a:ext cx="263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cs typeface="Times New Roman" panose="02020603050405020304" pitchFamily="18" charset="0"/>
              </a:rPr>
              <a:t>75778,07 </a:t>
            </a:r>
            <a:r>
              <a:rPr lang="ru-RU" b="1" dirty="0" err="1">
                <a:cs typeface="Times New Roman" panose="02020603050405020304" pitchFamily="18" charset="0"/>
              </a:rPr>
              <a:t>тыс.рублей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8588212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279" y="725950"/>
            <a:ext cx="11201440" cy="725470"/>
          </a:xfrm>
        </p:spPr>
        <p:txBody>
          <a:bodyPr>
            <a:normAutofit/>
          </a:bodyPr>
          <a:lstStyle/>
          <a:p>
            <a:r>
              <a:rPr lang="ru-RU" sz="3600" dirty="0"/>
              <a:t>Выплаты отдельным категориям граждан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55940184"/>
              </p:ext>
            </p:extLst>
          </p:nvPr>
        </p:nvGraphicFramePr>
        <p:xfrm>
          <a:off x="285708" y="1807194"/>
          <a:ext cx="11620581" cy="470425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5181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01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2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129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668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8975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Наименование выплаты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Число получателей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Расходы</a:t>
                      </a:r>
                    </a:p>
                    <a:p>
                      <a:pPr algn="ctr"/>
                      <a:r>
                        <a:rPr lang="ru-RU" sz="1600" dirty="0"/>
                        <a:t>2023 </a:t>
                      </a:r>
                      <a:r>
                        <a:rPr lang="ru-RU" sz="1600" baseline="0" dirty="0"/>
                        <a:t>год</a:t>
                      </a:r>
                      <a:r>
                        <a:rPr lang="ru-RU" sz="1600" dirty="0"/>
                        <a:t>,</a:t>
                      </a:r>
                    </a:p>
                    <a:p>
                      <a:pPr algn="ctr"/>
                      <a:r>
                        <a:rPr lang="ru-RU" sz="1600" dirty="0"/>
                        <a:t>тыс. рублей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Расходы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2024 </a:t>
                      </a:r>
                      <a:r>
                        <a:rPr lang="ru-RU" sz="1600" baseline="0" dirty="0"/>
                        <a:t>год</a:t>
                      </a:r>
                      <a:r>
                        <a:rPr lang="ru-RU" sz="1600" dirty="0"/>
                        <a:t>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тыс. рублей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Расходы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2025 </a:t>
                      </a:r>
                      <a:r>
                        <a:rPr lang="ru-RU" sz="1600" baseline="0" dirty="0"/>
                        <a:t>год</a:t>
                      </a:r>
                      <a:r>
                        <a:rPr lang="ru-RU" sz="1600" dirty="0"/>
                        <a:t>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тыс. рублей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50414">
                <a:tc>
                  <a:txBody>
                    <a:bodyPr/>
                    <a:lstStyle/>
                    <a:p>
                      <a:r>
                        <a:rPr lang="ru-RU" sz="1600" dirty="0"/>
                        <a:t>Выплата отдельным категориям специалистов, работающих в муниципальных учреждениях и проживающих в сельских населенных пунктах или поселках городского типа области, частичной компенсации расходов на оплату жилого помещения и коммунальных услуг в виде ежемесячной денежной выплаты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52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544,0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544,0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544,0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17016">
                <a:tc>
                  <a:txBody>
                    <a:bodyPr/>
                    <a:lstStyle/>
                    <a:p>
                      <a:r>
                        <a:rPr lang="ru-RU" sz="1600" dirty="0"/>
                        <a:t>Возмещение расходов, связанных с предоставлением  меры социальной поддержки, установленной абзацем первым части 1 статьи 15 Закона Кировской области "Об образовании в Кировской области", с учетом положений части 3 статьи 17 указанного закона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180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9495,0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10074,0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10548,0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2122">
                <a:tc>
                  <a:txBody>
                    <a:bodyPr/>
                    <a:lstStyle/>
                    <a:p>
                      <a:r>
                        <a:rPr lang="ru-RU" sz="1600" b="1" dirty="0"/>
                        <a:t>ВСЕГО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232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10039,0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10618,0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11092,0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Рисунок 4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327" y="292100"/>
            <a:ext cx="7233673" cy="6731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Выплаты на охрану семьи и детства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38653013"/>
              </p:ext>
            </p:extLst>
          </p:nvPr>
        </p:nvGraphicFramePr>
        <p:xfrm>
          <a:off x="183127" y="965201"/>
          <a:ext cx="11513573" cy="58216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1988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17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17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88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993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4760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9543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9234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 выплаты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Число получателей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Расходы </a:t>
                      </a:r>
                    </a:p>
                    <a:p>
                      <a:pPr algn="ctr"/>
                      <a:r>
                        <a:rPr lang="ru-RU" sz="1400" dirty="0"/>
                        <a:t>2023 год,</a:t>
                      </a:r>
                    </a:p>
                    <a:p>
                      <a:pPr algn="ctr"/>
                      <a:r>
                        <a:rPr lang="ru-RU" sz="1400" dirty="0"/>
                        <a:t> тыс. рублей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Число получателей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Расходы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2024 год,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тыс. рублей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Число получателей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Расходы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2025 год,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тыс. рублей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49001">
                <a:tc>
                  <a:txBody>
                    <a:bodyPr/>
                    <a:lstStyle/>
                    <a:p>
                      <a:r>
                        <a:rPr lang="ru-RU" sz="1400" dirty="0"/>
                        <a:t>Обеспечение прав на жилое помещение в соответствии с Законом Кировской области "О социальной поддержке детей-сирот и детей, оставшихся без попечения родителей, лиц из числа детей-сирот и детей, оставшихся без попечения родителей, детей, попавших в сложную жизненную ситуацию".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2363,5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40482">
                <a:tc>
                  <a:txBody>
                    <a:bodyPr/>
                    <a:lstStyle/>
                    <a:p>
                      <a:r>
                        <a:rPr lang="ru-RU" sz="1400" dirty="0"/>
                        <a:t>Начисление и выплата компенсации платы, взимаемой с родителей (законных представителей) за присмотр и уход за детьми в образовательных организациях, реализующих образовательную программу дошкольного образования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160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1100,6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160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1100,6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160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1100,6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49001">
                <a:tc>
                  <a:txBody>
                    <a:bodyPr/>
                    <a:lstStyle/>
                    <a:p>
                      <a:r>
                        <a:rPr lang="ru-RU" sz="1400" dirty="0"/>
                        <a:t>Назначение и выплата ежемесячных денежных выплат на детей-сирот и детей, оставшихся без попечения родителей, находящихся под опекой (попечительством), в приемной семье, и начисление и выплата ежемесячного вознаграждения, причитающегося приемным родителям.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22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2498,0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22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2498,0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22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2498,0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7673">
                <a:tc>
                  <a:txBody>
                    <a:bodyPr/>
                    <a:lstStyle/>
                    <a:p>
                      <a:r>
                        <a:rPr lang="ru-RU" sz="1400" b="1" dirty="0"/>
                        <a:t>ВСЕГО</a:t>
                      </a:r>
                      <a:endParaRPr lang="ru-RU" sz="12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182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3598,6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182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3598,6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185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5962,1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Рисунок 4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Муниципальный долг </a:t>
            </a:r>
            <a:r>
              <a:rPr lang="ru-RU" sz="4400" dirty="0" err="1"/>
              <a:t>Котельничского</a:t>
            </a:r>
            <a:r>
              <a:rPr lang="ru-RU" sz="4400" dirty="0"/>
              <a:t> района</a:t>
            </a:r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4464" y="6358641"/>
            <a:ext cx="979151" cy="417126"/>
          </a:xfrm>
        </p:spPr>
        <p:txBody>
          <a:bodyPr/>
          <a:lstStyle/>
          <a:p>
            <a:fld id="{BE15108C-154A-4A5A-9C05-91A49A422BA7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="" xmlns:a16="http://schemas.microsoft.com/office/drawing/2014/main" id="{8AD27C77-BCC6-46E1-8DB4-8510144BE226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49810578"/>
              </p:ext>
            </p:extLst>
          </p:nvPr>
        </p:nvGraphicFramePr>
        <p:xfrm>
          <a:off x="163890" y="1987825"/>
          <a:ext cx="9801746" cy="4827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CE359EF-1715-4756-94D9-980506F50072}"/>
              </a:ext>
            </a:extLst>
          </p:cNvPr>
          <p:cNvSpPr txBox="1"/>
          <p:nvPr/>
        </p:nvSpPr>
        <p:spPr>
          <a:xfrm rot="16200000">
            <a:off x="211262" y="2621808"/>
            <a:ext cx="1139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/>
              <a:t>2023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299B6B7-EA64-4DE0-982A-17C8183F2C40}"/>
              </a:ext>
            </a:extLst>
          </p:cNvPr>
          <p:cNvSpPr txBox="1"/>
          <p:nvPr/>
        </p:nvSpPr>
        <p:spPr>
          <a:xfrm rot="16200000">
            <a:off x="252228" y="5574746"/>
            <a:ext cx="10579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/>
              <a:t>2025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7823394-32C5-43A9-A09D-A18C835FA13C}"/>
              </a:ext>
            </a:extLst>
          </p:cNvPr>
          <p:cNvSpPr txBox="1"/>
          <p:nvPr/>
        </p:nvSpPr>
        <p:spPr>
          <a:xfrm rot="16200000">
            <a:off x="560180" y="4041020"/>
            <a:ext cx="11398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/>
              <a:t>2024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A5AECA41-B72D-455A-B0F3-62FE8F31BA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0" b="100000" l="9225" r="100000">
                        <a14:foregroundMark x1="28413" y1="14000" x2="28413" y2="14000"/>
                        <a14:foregroundMark x1="80443" y1="74000" x2="80443" y2="74000"/>
                      </a14:backgroundRemoval>
                    </a14:imgEffect>
                    <a14:imgEffect>
                      <a14:sharpenSoften amount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227" y="3145763"/>
            <a:ext cx="2285773" cy="210864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0FEA9A6-6754-4F4C-AB89-6BFDC25041B2}"/>
              </a:ext>
            </a:extLst>
          </p:cNvPr>
          <p:cNvSpPr txBox="1"/>
          <p:nvPr/>
        </p:nvSpPr>
        <p:spPr>
          <a:xfrm>
            <a:off x="11243970" y="4117148"/>
            <a:ext cx="8038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  <a:effectLst/>
              </a:rPr>
              <a:t>₽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87091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D7577D-6041-4F83-BE20-8F2DD9B13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16" y="901700"/>
            <a:ext cx="6213303" cy="55255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Контактная информация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BF53513-1B15-4786-91A6-E6241423B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Рисунок 4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E43A7E3E-832B-47B4-B934-97E493C3CBF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1119" y="1368475"/>
            <a:ext cx="3362530" cy="4323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69455" y="1868107"/>
            <a:ext cx="643642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dirty="0"/>
              <a:t>Финансовое управление администрации Кировской области Котельничского района</a:t>
            </a:r>
          </a:p>
          <a:p>
            <a:pPr algn="ctr">
              <a:buNone/>
            </a:pPr>
            <a:r>
              <a:rPr lang="ru-RU" sz="2000" dirty="0"/>
              <a:t>ул. Карла Маркса, д.16, г. Котельнич, 612607,</a:t>
            </a:r>
          </a:p>
          <a:p>
            <a:pPr algn="ctr">
              <a:buNone/>
            </a:pPr>
            <a:r>
              <a:rPr lang="ru-RU" sz="2000" dirty="0"/>
              <a:t>тел. (83342) 4-07-18,</a:t>
            </a:r>
          </a:p>
          <a:p>
            <a:pPr algn="ctr">
              <a:buNone/>
            </a:pPr>
            <a:r>
              <a:rPr lang="en-US" sz="2000" dirty="0"/>
              <a:t>E-mail: </a:t>
            </a:r>
            <a:r>
              <a:rPr lang="en-US" sz="2000" dirty="0">
                <a:hlinkClick r:id="rId3"/>
              </a:rPr>
              <a:t>fo13</a:t>
            </a:r>
            <a:r>
              <a:rPr lang="ru-RU" sz="2000" dirty="0">
                <a:hlinkClick r:id="rId3"/>
              </a:rPr>
              <a:t>.</a:t>
            </a:r>
            <a:r>
              <a:rPr lang="en-US" sz="2000" dirty="0">
                <a:hlinkClick r:id="rId3"/>
              </a:rPr>
              <a:t>depfin@MAIL.ru</a:t>
            </a:r>
            <a:endParaRPr lang="en-US" sz="2000" dirty="0"/>
          </a:p>
          <a:p>
            <a:pPr algn="ctr">
              <a:buNone/>
            </a:pPr>
            <a:r>
              <a:rPr lang="ru-RU" sz="2000" dirty="0"/>
              <a:t>Интернет сайт: </a:t>
            </a:r>
            <a:r>
              <a:rPr lang="en-US" sz="2000" dirty="0">
                <a:hlinkClick r:id="rId4"/>
              </a:rPr>
              <a:t>http://www.kotelnich-msu.ru/</a:t>
            </a:r>
            <a:endParaRPr lang="ru-RU" sz="2000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dirty="0"/>
              <a:t>Режим работы:</a:t>
            </a:r>
          </a:p>
          <a:p>
            <a:pPr algn="ctr">
              <a:buNone/>
            </a:pPr>
            <a:r>
              <a:rPr lang="ru-RU" dirty="0"/>
              <a:t>понедельник-четверг с 7:48 до 17:00</a:t>
            </a:r>
          </a:p>
          <a:p>
            <a:pPr algn="ctr">
              <a:buNone/>
            </a:pPr>
            <a:r>
              <a:rPr lang="ru-RU" dirty="0"/>
              <a:t>пятница с 7:48 до 16:00</a:t>
            </a:r>
          </a:p>
          <a:p>
            <a:pPr algn="ctr">
              <a:buNone/>
            </a:pPr>
            <a:r>
              <a:rPr lang="ru-RU" dirty="0"/>
              <a:t>перерыв на обед с 12 до 13 часов</a:t>
            </a:r>
          </a:p>
          <a:p>
            <a:pPr algn="ctr">
              <a:buNone/>
            </a:pPr>
            <a:r>
              <a:rPr lang="ru-RU" dirty="0"/>
              <a:t>суббота-воскресенье выходной</a:t>
            </a:r>
          </a:p>
        </p:txBody>
      </p:sp>
    </p:spTree>
    <p:extLst>
      <p:ext uri="{BB962C8B-B14F-4D97-AF65-F5344CB8AC3E}">
        <p14:creationId xmlns="" xmlns:p14="http://schemas.microsoft.com/office/powerpoint/2010/main" val="1224441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193" y="167811"/>
            <a:ext cx="10325000" cy="1442463"/>
          </a:xfrm>
        </p:spPr>
        <p:txBody>
          <a:bodyPr>
            <a:noAutofit/>
          </a:bodyPr>
          <a:lstStyle/>
          <a:p>
            <a:r>
              <a:rPr lang="ru-RU" sz="3600" dirty="0"/>
              <a:t>Показатели социально-экономического развития </a:t>
            </a:r>
            <a:r>
              <a:rPr lang="ru-RU" sz="3600" dirty="0" err="1"/>
              <a:t>Котельничского</a:t>
            </a:r>
            <a:r>
              <a:rPr lang="ru-RU" sz="3600" dirty="0"/>
              <a:t> района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32436046"/>
              </p:ext>
            </p:extLst>
          </p:nvPr>
        </p:nvGraphicFramePr>
        <p:xfrm>
          <a:off x="176974" y="1610273"/>
          <a:ext cx="11839231" cy="507991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7752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57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43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13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13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5130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853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Наименование показателя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2021 (отчёт)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2022 (оценка) 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2023 (прогноз)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2024</a:t>
                      </a:r>
                    </a:p>
                    <a:p>
                      <a:pPr algn="ctr"/>
                      <a:r>
                        <a:rPr lang="ru-RU" sz="1600" dirty="0"/>
                        <a:t>(прогноз)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2025</a:t>
                      </a:r>
                    </a:p>
                    <a:p>
                      <a:pPr algn="ctr"/>
                      <a:r>
                        <a:rPr lang="ru-RU" sz="1600" dirty="0"/>
                        <a:t>(прогноз)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6296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Среднегодовая численность населения, тыс. человек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11,55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11,10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10,7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10,35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10,01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6296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Фонд оплаты труда, тыс. рублей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847129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924218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984292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10033507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1086009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3727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Среднемесячная номинальная</a:t>
                      </a:r>
                      <a:r>
                        <a:rPr lang="ru-RU" sz="1400" baseline="0" dirty="0"/>
                        <a:t> начисленная заработная плата в расчете на одного работника, рублей</a:t>
                      </a:r>
                      <a:endParaRPr lang="ru-RU" sz="14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23009,8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26010,9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28421,5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30508,5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32402,7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3727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Прибыль прибыльных предприятий (с учетом предприятий</a:t>
                      </a:r>
                      <a:r>
                        <a:rPr lang="ru-RU" sz="1400" baseline="0" dirty="0"/>
                        <a:t> сельского хозяйства), тыс. рублей</a:t>
                      </a:r>
                      <a:endParaRPr lang="ru-RU" sz="14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206514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170250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175000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178500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182000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37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в том числе прибыль прибыльных  </a:t>
                      </a:r>
                      <a:r>
                        <a:rPr lang="ru-RU" sz="1400" baseline="0" dirty="0"/>
                        <a:t>сельскохозяйственных предприятий, тыс. рублей</a:t>
                      </a:r>
                      <a:endParaRPr lang="ru-RU" sz="14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147274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107850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110250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112350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113850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9623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Оборот малых предприятий (с учетом </a:t>
                      </a:r>
                      <a:r>
                        <a:rPr lang="ru-RU" sz="1400" dirty="0" err="1"/>
                        <a:t>микропредприятий</a:t>
                      </a:r>
                      <a:r>
                        <a:rPr lang="ru-RU" sz="1400" dirty="0"/>
                        <a:t>), тыс.</a:t>
                      </a:r>
                      <a:r>
                        <a:rPr lang="ru-RU" sz="1400" baseline="0" dirty="0"/>
                        <a:t> рублей</a:t>
                      </a:r>
                      <a:endParaRPr lang="ru-RU" sz="14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763266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777426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796782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824455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860246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23727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Остаточная балансовая стоимость основных фондов на конец года, тыс.</a:t>
                      </a:r>
                      <a:r>
                        <a:rPr lang="ru-RU" sz="1400" baseline="0" dirty="0"/>
                        <a:t> рублей</a:t>
                      </a:r>
                      <a:endParaRPr lang="ru-RU" sz="14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1995780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2087575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2194350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2308755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2431640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23727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Индекс потребительских цен за период с начала года, % к предыдущему году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107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118,4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108,3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105,5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104,4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23727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Индекс физического</a:t>
                      </a:r>
                      <a:r>
                        <a:rPr lang="ru-RU" sz="1400" baseline="0" dirty="0"/>
                        <a:t> объема платных услуг населению, % к предыдущему году в сопоставимых ценах</a:t>
                      </a:r>
                      <a:endParaRPr lang="ru-RU" sz="14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108,7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101,3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100,5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100,5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100,8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Рисунок 4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01836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характеристики районного бюджета, тыс. рублей</a:t>
            </a:r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405385D-7F44-42D5-98E2-AF7FA2895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6" name="Содержимое 3">
            <a:extLst>
              <a:ext uri="{FF2B5EF4-FFF2-40B4-BE49-F238E27FC236}">
                <a16:creationId xmlns="" xmlns:a16="http://schemas.microsoft.com/office/drawing/2014/main" id="{2541AF1B-C7AF-4968-8815-DF9926C056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41074026"/>
              </p:ext>
            </p:extLst>
          </p:nvPr>
        </p:nvGraphicFramePr>
        <p:xfrm>
          <a:off x="346522" y="2332154"/>
          <a:ext cx="8320400" cy="424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A649EA8-635F-412E-B200-FF580E397466}"/>
              </a:ext>
            </a:extLst>
          </p:cNvPr>
          <p:cNvSpPr txBox="1"/>
          <p:nvPr/>
        </p:nvSpPr>
        <p:spPr>
          <a:xfrm>
            <a:off x="0" y="6578130"/>
            <a:ext cx="62086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*</a:t>
            </a:r>
            <a:r>
              <a:rPr lang="ru-RU" sz="1200" dirty="0"/>
              <a:t>Первоначальный прогноз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FDA7B39-8EED-41FA-AC3C-7899C24D6E5A}"/>
              </a:ext>
            </a:extLst>
          </p:cNvPr>
          <p:cNvSpPr txBox="1"/>
          <p:nvPr/>
        </p:nvSpPr>
        <p:spPr>
          <a:xfrm>
            <a:off x="8666922" y="2954131"/>
            <a:ext cx="3061253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Бюджет</a:t>
            </a:r>
            <a:r>
              <a:rPr lang="ru-RU" dirty="0"/>
              <a:t> – план доходов и расходов государства, субъекта Российской Федерации, муниципального образования, необходимый для обеспечения выполнения ими своих обязательств</a:t>
            </a:r>
          </a:p>
        </p:txBody>
      </p:sp>
    </p:spTree>
    <p:extLst>
      <p:ext uri="{BB962C8B-B14F-4D97-AF65-F5344CB8AC3E}">
        <p14:creationId xmlns="" xmlns:p14="http://schemas.microsoft.com/office/powerpoint/2010/main" val="475031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2"/>
            <a:ext cx="10325000" cy="827818"/>
          </a:xfrm>
        </p:spPr>
        <p:txBody>
          <a:bodyPr/>
          <a:lstStyle/>
          <a:p>
            <a:r>
              <a:rPr lang="ru-RU" dirty="0"/>
              <a:t>Доходы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922A7B8F-34AA-4A4A-909A-2A83D675D57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046096988"/>
              </p:ext>
            </p:extLst>
          </p:nvPr>
        </p:nvGraphicFramePr>
        <p:xfrm>
          <a:off x="2778685" y="2236473"/>
          <a:ext cx="6289715" cy="4204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D019104A-C8B8-43D8-B8EB-A16899ECA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91" y="2125361"/>
            <a:ext cx="3811353" cy="137130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Доходы бюджета </a:t>
            </a:r>
            <a:r>
              <a:rPr lang="ru-RU" sz="1600" dirty="0">
                <a:solidFill>
                  <a:schemeClr val="tx1"/>
                </a:solidFill>
              </a:rPr>
              <a:t>– </a:t>
            </a:r>
            <a:r>
              <a:rPr lang="ru-RU" sz="1800" dirty="0">
                <a:solidFill>
                  <a:schemeClr val="tx1"/>
                </a:solidFill>
              </a:rPr>
              <a:t>безвозмездные и безвозвратные поступления денежных средств в бюджет.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9D291E3F-6F08-4E3D-A03F-E74D2898968D}"/>
              </a:ext>
            </a:extLst>
          </p:cNvPr>
          <p:cNvSpPr txBox="1">
            <a:spLocks/>
          </p:cNvSpPr>
          <p:nvPr/>
        </p:nvSpPr>
        <p:spPr>
          <a:xfrm>
            <a:off x="7177014" y="2077456"/>
            <a:ext cx="4811478" cy="1596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sz="1700" dirty="0">
                <a:solidFill>
                  <a:schemeClr val="tx1"/>
                </a:solidFill>
              </a:rPr>
              <a:t>Поступления от уплаты налогов, установленных Налоговым кодексом РФ: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>
                <a:solidFill>
                  <a:schemeClr val="tx1"/>
                </a:solidFill>
              </a:rPr>
              <a:t>Налог на доходы физических лиц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>
                <a:solidFill>
                  <a:schemeClr val="tx1"/>
                </a:solidFill>
              </a:rPr>
              <a:t>Налоги по упрощенной системе налогообложения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D9FE9086-84F1-45C1-A81D-7D1949C5C406}"/>
              </a:ext>
            </a:extLst>
          </p:cNvPr>
          <p:cNvSpPr txBox="1">
            <a:spLocks/>
          </p:cNvSpPr>
          <p:nvPr/>
        </p:nvSpPr>
        <p:spPr>
          <a:xfrm>
            <a:off x="66678" y="3529873"/>
            <a:ext cx="3683000" cy="3345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sz="1700" dirty="0">
                <a:solidFill>
                  <a:schemeClr val="tx1"/>
                </a:solidFill>
              </a:rPr>
              <a:t>Поступления от уплаты иных платежей, установленных законодательством РФ: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>
                <a:solidFill>
                  <a:schemeClr val="tx1"/>
                </a:solidFill>
              </a:rPr>
              <a:t>Доходы от  использования и продажи имущества, находящегося в муниципальной собственности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>
                <a:solidFill>
                  <a:schemeClr val="tx1"/>
                </a:solidFill>
              </a:rPr>
              <a:t>Доходы от платных услуг, оказываемых казенными учреждениями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>
                <a:solidFill>
                  <a:schemeClr val="tx1"/>
                </a:solidFill>
              </a:rPr>
              <a:t>Штрафы за нарушение законодательства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C3E71298-D51D-42A1-8F33-777BEF29EF7E}"/>
              </a:ext>
            </a:extLst>
          </p:cNvPr>
          <p:cNvSpPr txBox="1">
            <a:spLocks/>
          </p:cNvSpPr>
          <p:nvPr/>
        </p:nvSpPr>
        <p:spPr>
          <a:xfrm>
            <a:off x="8140700" y="3723555"/>
            <a:ext cx="3847792" cy="3059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sz="1700" dirty="0">
                <a:solidFill>
                  <a:schemeClr val="tx1"/>
                </a:solidFill>
              </a:rPr>
              <a:t>Поступления от других бюджетов бюджетной системы, от организаций и граждан: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>
                <a:solidFill>
                  <a:schemeClr val="tx1"/>
                </a:solidFill>
              </a:rPr>
              <a:t>Дотации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>
                <a:solidFill>
                  <a:schemeClr val="tx1"/>
                </a:solidFill>
              </a:rPr>
              <a:t>Субсидии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>
                <a:solidFill>
                  <a:schemeClr val="tx1"/>
                </a:solidFill>
              </a:rPr>
              <a:t>Субвенции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>
                <a:solidFill>
                  <a:schemeClr val="tx1"/>
                </a:solidFill>
              </a:rPr>
              <a:t>Иные межбюджетные трансферты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>
                <a:solidFill>
                  <a:schemeClr val="tx1"/>
                </a:solidFill>
              </a:rPr>
              <a:t>Безвозмездные поступления от организаций и физических лиц (добровольные пожертвования)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EB4CF221-AFC3-43DF-9FAE-B75DAE4F12D4}"/>
              </a:ext>
            </a:extLst>
          </p:cNvPr>
          <p:cNvSpPr txBox="1">
            <a:spLocks/>
          </p:cNvSpPr>
          <p:nvPr/>
        </p:nvSpPr>
        <p:spPr>
          <a:xfrm>
            <a:off x="2778685" y="1442759"/>
            <a:ext cx="6634629" cy="491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ru-RU" sz="2400" b="1" dirty="0">
                <a:solidFill>
                  <a:srgbClr val="7030A0"/>
                </a:solidFill>
              </a:rPr>
              <a:t>Доходы районного бюджета складываются из: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4953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725951"/>
            <a:ext cx="10578757" cy="1442463"/>
          </a:xfrm>
        </p:spPr>
        <p:txBody>
          <a:bodyPr>
            <a:normAutofit/>
          </a:bodyPr>
          <a:lstStyle/>
          <a:p>
            <a:r>
              <a:rPr lang="ru-RU" dirty="0"/>
              <a:t>Объем и структура доходов районного бюджета</a:t>
            </a:r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125B5A9-7456-45C8-9A72-A70B83B21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73D88018-AA42-447B-831A-35287C5A629F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346084508"/>
              </p:ext>
            </p:extLst>
          </p:nvPr>
        </p:nvGraphicFramePr>
        <p:xfrm>
          <a:off x="-637896" y="2279375"/>
          <a:ext cx="4941930" cy="4927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417969DA-A63A-4EC4-B756-486FA531B580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035940918"/>
              </p:ext>
            </p:extLst>
          </p:nvPr>
        </p:nvGraphicFramePr>
        <p:xfrm>
          <a:off x="3045341" y="2362757"/>
          <a:ext cx="5551151" cy="4593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BC1E82AD-54AD-4D9D-9C32-36E4C2006B7D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222503333"/>
              </p:ext>
            </p:extLst>
          </p:nvPr>
        </p:nvGraphicFramePr>
        <p:xfrm>
          <a:off x="7158552" y="2392726"/>
          <a:ext cx="5066030" cy="4593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EF382A7-5179-48D2-BD4B-E396D8D34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929" y="2056599"/>
            <a:ext cx="24373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Calibri" pitchFamily="34" charset="0"/>
              </a:rPr>
              <a:t>Всего доходов</a:t>
            </a:r>
          </a:p>
          <a:p>
            <a:pPr algn="ctr"/>
            <a:r>
              <a:rPr lang="ru-RU" dirty="0">
                <a:latin typeface="Calibri" pitchFamily="34" charset="0"/>
              </a:rPr>
              <a:t>482784,30 тыс. рублей 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="" xmlns:a16="http://schemas.microsoft.com/office/drawing/2014/main" id="{F18D9547-AABB-46E8-A2BF-FB930E723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8268" y="2039592"/>
            <a:ext cx="23844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Calibri" pitchFamily="34" charset="0"/>
              </a:rPr>
              <a:t>Всего доходов</a:t>
            </a:r>
          </a:p>
          <a:p>
            <a:pPr algn="ctr"/>
            <a:r>
              <a:rPr lang="ru-RU" dirty="0">
                <a:latin typeface="Calibri" pitchFamily="34" charset="0"/>
              </a:rPr>
              <a:t>438056,31 тыс. рублей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="" xmlns:a16="http://schemas.microsoft.com/office/drawing/2014/main" id="{86D9B8EE-6FAA-40B0-9B59-051564A90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7270" y="2039592"/>
            <a:ext cx="24373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Calibri" pitchFamily="34" charset="0"/>
              </a:rPr>
              <a:t>Всего доходов</a:t>
            </a:r>
          </a:p>
          <a:p>
            <a:pPr algn="ctr"/>
            <a:r>
              <a:rPr lang="ru-RU" dirty="0">
                <a:latin typeface="Calibri" pitchFamily="34" charset="0"/>
              </a:rPr>
              <a:t>443297,13 тыс. рублей </a:t>
            </a:r>
          </a:p>
        </p:txBody>
      </p:sp>
    </p:spTree>
    <p:extLst>
      <p:ext uri="{BB962C8B-B14F-4D97-AF65-F5344CB8AC3E}">
        <p14:creationId xmlns="" xmlns:p14="http://schemas.microsoft.com/office/powerpoint/2010/main" val="566385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63" y="57134"/>
            <a:ext cx="10325000" cy="1442463"/>
          </a:xfrm>
        </p:spPr>
        <p:txBody>
          <a:bodyPr/>
          <a:lstStyle/>
          <a:p>
            <a:r>
              <a:rPr lang="ru-RU" sz="4400" dirty="0"/>
              <a:t>Объем и структура налоговых доходов</a:t>
            </a:r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BC0533C-73F3-43FF-9353-545417357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2" name="Содержимое 3">
            <a:extLst>
              <a:ext uri="{FF2B5EF4-FFF2-40B4-BE49-F238E27FC236}">
                <a16:creationId xmlns="" xmlns:a16="http://schemas.microsoft.com/office/drawing/2014/main" id="{4EF788D6-FE9B-4EB4-BFDD-CF560091EB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25189050"/>
              </p:ext>
            </p:extLst>
          </p:nvPr>
        </p:nvGraphicFramePr>
        <p:xfrm>
          <a:off x="142844" y="1676702"/>
          <a:ext cx="3846029" cy="5181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Содержимое 3">
            <a:extLst>
              <a:ext uri="{FF2B5EF4-FFF2-40B4-BE49-F238E27FC236}">
                <a16:creationId xmlns="" xmlns:a16="http://schemas.microsoft.com/office/drawing/2014/main" id="{8EA0ACDC-7300-4558-BF58-CC7F3ED892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79355770"/>
              </p:ext>
            </p:extLst>
          </p:nvPr>
        </p:nvGraphicFramePr>
        <p:xfrm>
          <a:off x="3988873" y="1676704"/>
          <a:ext cx="4044748" cy="5181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Содержимое 3">
            <a:extLst>
              <a:ext uri="{FF2B5EF4-FFF2-40B4-BE49-F238E27FC236}">
                <a16:creationId xmlns="" xmlns:a16="http://schemas.microsoft.com/office/drawing/2014/main" id="{AF34212E-5386-4842-972E-184C09A6B2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87913857"/>
              </p:ext>
            </p:extLst>
          </p:nvPr>
        </p:nvGraphicFramePr>
        <p:xfrm>
          <a:off x="7938263" y="1734290"/>
          <a:ext cx="4044748" cy="5091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D8BE5F5-85C8-4FF2-8F82-8C7742DEC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117" y="1479122"/>
            <a:ext cx="244061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7030A0"/>
                </a:solidFill>
              </a:rPr>
              <a:t>Всего налоговых доходов</a:t>
            </a:r>
          </a:p>
          <a:p>
            <a:pPr algn="ctr"/>
            <a:r>
              <a:rPr lang="ru-RU" sz="1500" dirty="0"/>
              <a:t>77867,10 тыс. рублей </a:t>
            </a:r>
          </a:p>
          <a:p>
            <a:pPr algn="ctr"/>
            <a:r>
              <a:rPr lang="ru-RU" sz="1500" dirty="0"/>
              <a:t>16,10% в общем объеме доходов.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="" xmlns:a16="http://schemas.microsoft.com/office/drawing/2014/main" id="{5155866B-CE8E-4B72-A6D1-81C9FFC21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9535" y="1479121"/>
            <a:ext cx="244061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7030A0"/>
                </a:solidFill>
              </a:rPr>
              <a:t>Всего налоговых доходов</a:t>
            </a:r>
          </a:p>
          <a:p>
            <a:pPr algn="ctr"/>
            <a:r>
              <a:rPr lang="ru-RU" sz="1500" dirty="0"/>
              <a:t>81094,44 тыс. рублей</a:t>
            </a:r>
          </a:p>
          <a:p>
            <a:pPr algn="ctr"/>
            <a:r>
              <a:rPr lang="ru-RU" sz="1500" dirty="0"/>
              <a:t>18,5% в общем объеме доходов.</a:t>
            </a:r>
          </a:p>
        </p:txBody>
      </p:sp>
      <p:sp>
        <p:nvSpPr>
          <p:cNvPr id="20" name="TextBox 8">
            <a:extLst>
              <a:ext uri="{FF2B5EF4-FFF2-40B4-BE49-F238E27FC236}">
                <a16:creationId xmlns="" xmlns:a16="http://schemas.microsoft.com/office/drawing/2014/main" id="{0DCBE5E3-0A67-4031-AA18-DD8868106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5772" y="1479121"/>
            <a:ext cx="244061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7030A0"/>
                </a:solidFill>
              </a:rPr>
              <a:t>Всего налоговых доходов</a:t>
            </a:r>
          </a:p>
          <a:p>
            <a:pPr algn="ctr"/>
            <a:r>
              <a:rPr lang="ru-RU" sz="1500" dirty="0"/>
              <a:t>84884,15 тыс. рублей</a:t>
            </a:r>
          </a:p>
          <a:p>
            <a:pPr algn="ctr"/>
            <a:r>
              <a:rPr lang="ru-RU" sz="1500" dirty="0"/>
              <a:t>19,1% в общем объеме доходов.</a:t>
            </a:r>
          </a:p>
        </p:txBody>
      </p:sp>
    </p:spTree>
    <p:extLst>
      <p:ext uri="{BB962C8B-B14F-4D97-AF65-F5344CB8AC3E}">
        <p14:creationId xmlns="" xmlns:p14="http://schemas.microsoft.com/office/powerpoint/2010/main" val="3988977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20" y="339316"/>
            <a:ext cx="10325000" cy="773267"/>
          </a:xfrm>
        </p:spPr>
        <p:txBody>
          <a:bodyPr/>
          <a:lstStyle/>
          <a:p>
            <a:r>
              <a:rPr lang="ru-RU" dirty="0"/>
              <a:t>Налог на доходы физических лиц</a:t>
            </a:r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DFFC238-5564-4A85-8EC1-3CFDC4E10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Содержимое 3">
            <a:extLst>
              <a:ext uri="{FF2B5EF4-FFF2-40B4-BE49-F238E27FC236}">
                <a16:creationId xmlns="" xmlns:a16="http://schemas.microsoft.com/office/drawing/2014/main" id="{ADC34810-4D81-47D8-B0BB-A1EA8CBA36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93936608"/>
              </p:ext>
            </p:extLst>
          </p:nvPr>
        </p:nvGraphicFramePr>
        <p:xfrm>
          <a:off x="-361329" y="1063781"/>
          <a:ext cx="5518427" cy="3318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ACE97792-2EED-4DE5-B8A2-09506903D02B}"/>
              </a:ext>
            </a:extLst>
          </p:cNvPr>
          <p:cNvSpPr txBox="1">
            <a:spLocks/>
          </p:cNvSpPr>
          <p:nvPr/>
        </p:nvSpPr>
        <p:spPr>
          <a:xfrm>
            <a:off x="9680963" y="4432711"/>
            <a:ext cx="2274315" cy="20335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Налог</a:t>
            </a:r>
            <a:r>
              <a:rPr kumimoji="0" lang="ru-RU" sz="17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 доходы физических лиц</a:t>
            </a:r>
            <a:r>
              <a:rPr kumimoji="0" lang="ru-RU" sz="17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ru-RU" sz="1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основной вид прямых </a:t>
            </a:r>
            <a:r>
              <a:rPr lang="ru-RU" sz="1400" dirty="0">
                <a:latin typeface="+mj-lt"/>
                <a:ea typeface="+mj-ea"/>
                <a:cs typeface="+mj-cs"/>
              </a:rPr>
              <a:t>налогов. Исчисляется в процентах от совокупного дохода физических лиц за вычетом документально подтверждённых расходов в соответствии с действующим законодательством.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05A28884-EC1C-4D5D-B40F-3C58745380A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247703722"/>
              </p:ext>
            </p:extLst>
          </p:nvPr>
        </p:nvGraphicFramePr>
        <p:xfrm>
          <a:off x="5288399" y="1973652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DAE2B50C-A2BA-4C55-B36F-97D31F0B602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19770401"/>
              </p:ext>
            </p:extLst>
          </p:nvPr>
        </p:nvGraphicFramePr>
        <p:xfrm>
          <a:off x="7145787" y="1973652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F80F5DC8-54E6-4C42-9662-7B3B910CA4B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504215022"/>
              </p:ext>
            </p:extLst>
          </p:nvPr>
        </p:nvGraphicFramePr>
        <p:xfrm>
          <a:off x="9070053" y="2053640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730A9A1-74E4-4092-9311-5923B751FF69}"/>
              </a:ext>
            </a:extLst>
          </p:cNvPr>
          <p:cNvSpPr txBox="1"/>
          <p:nvPr/>
        </p:nvSpPr>
        <p:spPr>
          <a:xfrm>
            <a:off x="5300659" y="1408536"/>
            <a:ext cx="5849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Доля поступлений налога в общем объеме налоговых и неналоговых доходов районного бюджета в 2023, 2024 и 2025 годах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47E4B3F-D3EB-42C5-B4C7-61D53C4417D0}"/>
              </a:ext>
            </a:extLst>
          </p:cNvPr>
          <p:cNvSpPr txBox="1"/>
          <p:nvPr/>
        </p:nvSpPr>
        <p:spPr>
          <a:xfrm>
            <a:off x="7826" y="6544474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</a:t>
            </a:r>
            <a:r>
              <a:rPr lang="ru-RU" sz="1200" dirty="0"/>
              <a:t>Первоначальный прогноз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078770C-F418-4BBC-A249-616F77C5CC43}"/>
              </a:ext>
            </a:extLst>
          </p:cNvPr>
          <p:cNvSpPr txBox="1"/>
          <p:nvPr/>
        </p:nvSpPr>
        <p:spPr>
          <a:xfrm>
            <a:off x="5787505" y="336917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49B4626-3DFD-466E-9251-42FB4D690890}"/>
              </a:ext>
            </a:extLst>
          </p:cNvPr>
          <p:cNvSpPr txBox="1"/>
          <p:nvPr/>
        </p:nvSpPr>
        <p:spPr>
          <a:xfrm>
            <a:off x="7644893" y="336917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9ED9CDE-3B9E-4B33-B465-17EEEA006A55}"/>
              </a:ext>
            </a:extLst>
          </p:cNvPr>
          <p:cNvSpPr txBox="1"/>
          <p:nvPr/>
        </p:nvSpPr>
        <p:spPr>
          <a:xfrm>
            <a:off x="9520225" y="336917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B077D92-B36E-494F-85CB-E98A115DA489}"/>
              </a:ext>
            </a:extLst>
          </p:cNvPr>
          <p:cNvSpPr txBox="1"/>
          <p:nvPr/>
        </p:nvSpPr>
        <p:spPr>
          <a:xfrm>
            <a:off x="6368060" y="1979403"/>
            <a:ext cx="829233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27,0%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A4D32B3-960E-46D2-A98F-91C1FBED674F}"/>
              </a:ext>
            </a:extLst>
          </p:cNvPr>
          <p:cNvSpPr txBox="1"/>
          <p:nvPr/>
        </p:nvSpPr>
        <p:spPr>
          <a:xfrm>
            <a:off x="8225448" y="1979403"/>
            <a:ext cx="829233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27,4%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B2A201C-57FC-4475-8630-06247BDEF42A}"/>
              </a:ext>
            </a:extLst>
          </p:cNvPr>
          <p:cNvSpPr txBox="1"/>
          <p:nvPr/>
        </p:nvSpPr>
        <p:spPr>
          <a:xfrm>
            <a:off x="10013108" y="1987953"/>
            <a:ext cx="936105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27,6%</a:t>
            </a:r>
          </a:p>
        </p:txBody>
      </p:sp>
      <p:graphicFrame>
        <p:nvGraphicFramePr>
          <p:cNvPr id="22" name="Схема 21">
            <a:extLst>
              <a:ext uri="{FF2B5EF4-FFF2-40B4-BE49-F238E27FC236}">
                <a16:creationId xmlns="" xmlns:a16="http://schemas.microsoft.com/office/drawing/2014/main" id="{A350CB17-82BD-4B01-B8AF-4096E55D126A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448677810"/>
              </p:ext>
            </p:extLst>
          </p:nvPr>
        </p:nvGraphicFramePr>
        <p:xfrm>
          <a:off x="209200" y="4028329"/>
          <a:ext cx="3621641" cy="2540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6" name="Схема 25">
            <a:extLst>
              <a:ext uri="{FF2B5EF4-FFF2-40B4-BE49-F238E27FC236}">
                <a16:creationId xmlns="" xmlns:a16="http://schemas.microsoft.com/office/drawing/2014/main" id="{8CCF4DA7-162A-4D02-A5AE-50BF376E081C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178969548"/>
              </p:ext>
            </p:extLst>
          </p:nvPr>
        </p:nvGraphicFramePr>
        <p:xfrm>
          <a:off x="3933561" y="4028329"/>
          <a:ext cx="5518427" cy="2540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="" xmlns:p14="http://schemas.microsoft.com/office/powerpoint/2010/main" val="3534230336"/>
      </p:ext>
    </p:extLst>
  </p:cSld>
  <p:clrMapOvr>
    <a:masterClrMapping/>
  </p:clrMapOvr>
</p:sld>
</file>

<file path=ppt/theme/theme1.xml><?xml version="1.0" encoding="utf-8"?>
<a:theme xmlns:a="http://schemas.openxmlformats.org/drawingml/2006/main" name="CosineVTI">
  <a:themeElements>
    <a:clrScheme name="Custom 133">
      <a:dk1>
        <a:sysClr val="windowText" lastClr="000000"/>
      </a:dk1>
      <a:lt1>
        <a:sysClr val="window" lastClr="FFFFFF"/>
      </a:lt1>
      <a:dk2>
        <a:srgbClr val="2A2735"/>
      </a:dk2>
      <a:lt2>
        <a:srgbClr val="EEEEEE"/>
      </a:lt2>
      <a:accent1>
        <a:srgbClr val="1EBE9B"/>
      </a:accent1>
      <a:accent2>
        <a:srgbClr val="8F99BB"/>
      </a:accent2>
      <a:accent3>
        <a:srgbClr val="FD8686"/>
      </a:accent3>
      <a:accent4>
        <a:srgbClr val="A3A3C1"/>
      </a:accent4>
      <a:accent5>
        <a:srgbClr val="7162FE"/>
      </a:accent5>
      <a:accent6>
        <a:srgbClr val="E76445"/>
      </a:accent6>
      <a:hlink>
        <a:srgbClr val="EF08F7"/>
      </a:hlink>
      <a:folHlink>
        <a:srgbClr val="8477FE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osineVTI" id="{4F4449D5-5E9D-4D83-9E2A-939F9CF20276}" vid="{03166EA1-370F-4321-A61E-8851365B431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9136</TotalTime>
  <Words>2781</Words>
  <Application>Microsoft Office PowerPoint</Application>
  <PresentationFormat>Произвольный</PresentationFormat>
  <Paragraphs>635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CosineVTI</vt:lpstr>
      <vt:lpstr> Решение Котельничской  районной Думы «О бюджете Котельничского муниципального района  на 2023 год  и на плановый период  2024 и 2025 годов» </vt:lpstr>
      <vt:lpstr>Составление проекта районного бюджета основывается на:</vt:lpstr>
      <vt:lpstr>Особенности формирования районного бюджета</vt:lpstr>
      <vt:lpstr>Показатели социально-экономического развития Котельничского района </vt:lpstr>
      <vt:lpstr>Основные характеристики районного бюджета, тыс. рублей</vt:lpstr>
      <vt:lpstr>Доходы</vt:lpstr>
      <vt:lpstr>Объем и структура доходов районного бюджета</vt:lpstr>
      <vt:lpstr>Объем и структура налоговых доходов</vt:lpstr>
      <vt:lpstr>Налог на доходы физических лиц</vt:lpstr>
      <vt:lpstr>Доходы от акцизов на нефтепродукты, тыс. рублей</vt:lpstr>
      <vt:lpstr>Налоги на совокупный доход, тыс. рублей</vt:lpstr>
      <vt:lpstr>Налоги на имущество, тыс.рублей</vt:lpstr>
      <vt:lpstr>Объем и структура неналоговых доходов</vt:lpstr>
      <vt:lpstr>Объем и структура безвозмездных поступлений</vt:lpstr>
      <vt:lpstr>РАСХОДЫ</vt:lpstr>
      <vt:lpstr>Расходы на реализацию муниципальных программ Котельничского района в 2021году</vt:lpstr>
      <vt:lpstr>Расходы на реализацию муниципальных программ Котельничского района в 2022 году</vt:lpstr>
      <vt:lpstr>Расходы на реализацию муниципальных программ Котельничского района  в 2023 году</vt:lpstr>
      <vt:lpstr>Расходы на реализацию муниципальных программ Котельничского района в 2024 году</vt:lpstr>
      <vt:lpstr>Расходы на реализацию муниципальных программ Котельничского района в 2025 году</vt:lpstr>
      <vt:lpstr>Расходы районного бюджета, тыс. рублей</vt:lpstr>
      <vt:lpstr>Расходы районного бюджета по разделам бюджетной классификации расходов бюджетов, тыс. рублей</vt:lpstr>
      <vt:lpstr>Расходы на общегосударственные вопросы</vt:lpstr>
      <vt:lpstr>Расходы на национальную безопасность и правоохранительную деятельность, тыс.рублей</vt:lpstr>
      <vt:lpstr>Расходы на национальную экономику</vt:lpstr>
      <vt:lpstr>Расходы на сельское хозяйство</vt:lpstr>
      <vt:lpstr>Расходы на дорожное хозяйство  (дорожный фонд)</vt:lpstr>
      <vt:lpstr>Расходы на жилищно-коммунальное хозяйство и охрану окружающей среды</vt:lpstr>
      <vt:lpstr>Расходы на образование</vt:lpstr>
      <vt:lpstr>Расходы на культуру</vt:lpstr>
      <vt:lpstr>Расходы на социальную политику</vt:lpstr>
      <vt:lpstr>Расходы на физическую культуру и спорт, тыс.рублей</vt:lpstr>
      <vt:lpstr>Расходы на предоставление межбюджетных трансфертов</vt:lpstr>
      <vt:lpstr>Выплаты отдельным категориям граждан</vt:lpstr>
      <vt:lpstr>Выплаты на охрану семьи и детства</vt:lpstr>
      <vt:lpstr>Муниципальный долг Котельничского района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решения Котельничской  районной Думы «О бюджете Котельничского муниципального района  на 2023 год и на плановый период  2024 и 2025 годов»</dc:title>
  <dc:creator>Анна Коротаева</dc:creator>
  <cp:lastModifiedBy>User</cp:lastModifiedBy>
  <cp:revision>183</cp:revision>
  <dcterms:created xsi:type="dcterms:W3CDTF">2022-12-02T07:46:34Z</dcterms:created>
  <dcterms:modified xsi:type="dcterms:W3CDTF">2022-12-19T05:38:32Z</dcterms:modified>
</cp:coreProperties>
</file>